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73" r:id="rId3"/>
    <p:sldId id="274" r:id="rId4"/>
    <p:sldId id="372" r:id="rId5"/>
    <p:sldId id="367" r:id="rId6"/>
    <p:sldId id="368" r:id="rId7"/>
    <p:sldId id="370" r:id="rId8"/>
    <p:sldId id="276" r:id="rId9"/>
    <p:sldId id="278" r:id="rId10"/>
    <p:sldId id="279" r:id="rId11"/>
    <p:sldId id="280" r:id="rId12"/>
    <p:sldId id="282" r:id="rId13"/>
    <p:sldId id="300" r:id="rId14"/>
    <p:sldId id="301" r:id="rId15"/>
    <p:sldId id="302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73" r:id="rId34"/>
    <p:sldId id="259" r:id="rId35"/>
    <p:sldId id="374" r:id="rId36"/>
    <p:sldId id="258" r:id="rId37"/>
    <p:sldId id="261" r:id="rId38"/>
    <p:sldId id="262" r:id="rId39"/>
    <p:sldId id="263" r:id="rId40"/>
    <p:sldId id="264" r:id="rId4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33F919-9B44-4550-ACA9-7BFAFC67BA49}" v="937" dt="2022-01-27T12:28:39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809" autoAdjust="0"/>
  </p:normalViewPr>
  <p:slideViewPr>
    <p:cSldViewPr snapToGrid="0">
      <p:cViewPr varScale="1">
        <p:scale>
          <a:sx n="71" d="100"/>
          <a:sy n="71" d="100"/>
        </p:scale>
        <p:origin x="61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solt Ződi" userId="b150a79c48982817" providerId="LiveId" clId="{C733F919-9B44-4550-ACA9-7BFAFC67BA49}"/>
    <pc:docChg chg="undo custSel addSld delSld modSld modMainMaster">
      <pc:chgData name="Zsolt Ződi" userId="b150a79c48982817" providerId="LiveId" clId="{C733F919-9B44-4550-ACA9-7BFAFC67BA49}" dt="2022-01-27T12:28:39.957" v="2194" actId="20577"/>
      <pc:docMkLst>
        <pc:docMk/>
      </pc:docMkLst>
      <pc:sldChg chg="modSp mod modTransition">
        <pc:chgData name="Zsolt Ződi" userId="b150a79c48982817" providerId="LiveId" clId="{C733F919-9B44-4550-ACA9-7BFAFC67BA49}" dt="2022-01-27T12:08:05.422" v="2140" actId="20577"/>
        <pc:sldMkLst>
          <pc:docMk/>
          <pc:sldMk cId="412387796" sldId="256"/>
        </pc:sldMkLst>
        <pc:spChg chg="mod">
          <ac:chgData name="Zsolt Ződi" userId="b150a79c48982817" providerId="LiveId" clId="{C733F919-9B44-4550-ACA9-7BFAFC67BA49}" dt="2022-01-26T16:27:23.418" v="72" actId="20577"/>
          <ac:spMkLst>
            <pc:docMk/>
            <pc:sldMk cId="412387796" sldId="256"/>
            <ac:spMk id="2" creationId="{E06C25BC-6D2F-4F56-84FC-5C5698EEF749}"/>
          </ac:spMkLst>
        </pc:spChg>
        <pc:spChg chg="mod">
          <ac:chgData name="Zsolt Ződi" userId="b150a79c48982817" providerId="LiveId" clId="{C733F919-9B44-4550-ACA9-7BFAFC67BA49}" dt="2022-01-27T12:08:05.422" v="2140" actId="20577"/>
          <ac:spMkLst>
            <pc:docMk/>
            <pc:sldMk cId="412387796" sldId="256"/>
            <ac:spMk id="3" creationId="{FBB0B279-A5D5-483D-BBDA-8026E806ADEE}"/>
          </ac:spMkLst>
        </pc:spChg>
      </pc:sldChg>
      <pc:sldChg chg="del">
        <pc:chgData name="Zsolt Ződi" userId="b150a79c48982817" providerId="LiveId" clId="{C733F919-9B44-4550-ACA9-7BFAFC67BA49}" dt="2022-01-26T16:23:52.347" v="0" actId="47"/>
        <pc:sldMkLst>
          <pc:docMk/>
          <pc:sldMk cId="890812035" sldId="257"/>
        </pc:sldMkLst>
      </pc:sldChg>
      <pc:sldChg chg="modTransition">
        <pc:chgData name="Zsolt Ződi" userId="b150a79c48982817" providerId="LiveId" clId="{C733F919-9B44-4550-ACA9-7BFAFC67BA49}" dt="2022-01-27T09:57:46.445" v="209"/>
        <pc:sldMkLst>
          <pc:docMk/>
          <pc:sldMk cId="3704631562" sldId="258"/>
        </pc:sldMkLst>
      </pc:sldChg>
      <pc:sldChg chg="modTransition">
        <pc:chgData name="Zsolt Ződi" userId="b150a79c48982817" providerId="LiveId" clId="{C733F919-9B44-4550-ACA9-7BFAFC67BA49}" dt="2022-01-27T09:57:46.445" v="209"/>
        <pc:sldMkLst>
          <pc:docMk/>
          <pc:sldMk cId="3464635610" sldId="259"/>
        </pc:sldMkLst>
      </pc:sldChg>
      <pc:sldChg chg="del">
        <pc:chgData name="Zsolt Ződi" userId="b150a79c48982817" providerId="LiveId" clId="{C733F919-9B44-4550-ACA9-7BFAFC67BA49}" dt="2022-01-26T16:23:52.347" v="0" actId="47"/>
        <pc:sldMkLst>
          <pc:docMk/>
          <pc:sldMk cId="4236806221" sldId="260"/>
        </pc:sldMkLst>
      </pc:sldChg>
      <pc:sldChg chg="modTransition">
        <pc:chgData name="Zsolt Ződi" userId="b150a79c48982817" providerId="LiveId" clId="{C733F919-9B44-4550-ACA9-7BFAFC67BA49}" dt="2022-01-27T09:57:46.445" v="209"/>
        <pc:sldMkLst>
          <pc:docMk/>
          <pc:sldMk cId="3669395243" sldId="261"/>
        </pc:sldMkLst>
      </pc:sldChg>
      <pc:sldChg chg="modSp mod modTransition">
        <pc:chgData name="Zsolt Ződi" userId="b150a79c48982817" providerId="LiveId" clId="{C733F919-9B44-4550-ACA9-7BFAFC67BA49}" dt="2022-01-27T10:24:05.055" v="1620" actId="20577"/>
        <pc:sldMkLst>
          <pc:docMk/>
          <pc:sldMk cId="1236144659" sldId="262"/>
        </pc:sldMkLst>
        <pc:spChg chg="mod">
          <ac:chgData name="Zsolt Ződi" userId="b150a79c48982817" providerId="LiveId" clId="{C733F919-9B44-4550-ACA9-7BFAFC67BA49}" dt="2022-01-27T10:24:05.055" v="1620" actId="20577"/>
          <ac:spMkLst>
            <pc:docMk/>
            <pc:sldMk cId="1236144659" sldId="262"/>
            <ac:spMk id="2" creationId="{683B8434-F5ED-4B1D-9F52-4E691AA42AE5}"/>
          </ac:spMkLst>
        </pc:spChg>
      </pc:sldChg>
      <pc:sldChg chg="addSp modSp mod modTransition">
        <pc:chgData name="Zsolt Ződi" userId="b150a79c48982817" providerId="LiveId" clId="{C733F919-9B44-4550-ACA9-7BFAFC67BA49}" dt="2022-01-27T09:57:46.445" v="209"/>
        <pc:sldMkLst>
          <pc:docMk/>
          <pc:sldMk cId="864361496" sldId="263"/>
        </pc:sldMkLst>
        <pc:spChg chg="mod">
          <ac:chgData name="Zsolt Ződi" userId="b150a79c48982817" providerId="LiveId" clId="{C733F919-9B44-4550-ACA9-7BFAFC67BA49}" dt="2022-01-26T16:25:08.179" v="3" actId="1076"/>
          <ac:spMkLst>
            <pc:docMk/>
            <pc:sldMk cId="864361496" sldId="263"/>
            <ac:spMk id="3" creationId="{C2C3BD47-70A0-4A61-8C3C-69FB4FD90F90}"/>
          </ac:spMkLst>
        </pc:spChg>
        <pc:spChg chg="add mod">
          <ac:chgData name="Zsolt Ződi" userId="b150a79c48982817" providerId="LiveId" clId="{C733F919-9B44-4550-ACA9-7BFAFC67BA49}" dt="2022-01-26T16:25:48.504" v="14" actId="14100"/>
          <ac:spMkLst>
            <pc:docMk/>
            <pc:sldMk cId="864361496" sldId="263"/>
            <ac:spMk id="4" creationId="{95BC3F80-71A1-4784-B13D-DA07166FE8C8}"/>
          </ac:spMkLst>
        </pc:spChg>
      </pc:sldChg>
      <pc:sldChg chg="addSp modSp mod modTransition">
        <pc:chgData name="Zsolt Ződi" userId="b150a79c48982817" providerId="LiveId" clId="{C733F919-9B44-4550-ACA9-7BFAFC67BA49}" dt="2022-01-27T09:57:46.445" v="209"/>
        <pc:sldMkLst>
          <pc:docMk/>
          <pc:sldMk cId="2168078054" sldId="264"/>
        </pc:sldMkLst>
        <pc:spChg chg="mod">
          <ac:chgData name="Zsolt Ződi" userId="b150a79c48982817" providerId="LiveId" clId="{C733F919-9B44-4550-ACA9-7BFAFC67BA49}" dt="2022-01-26T16:26:19.167" v="17" actId="14100"/>
          <ac:spMkLst>
            <pc:docMk/>
            <pc:sldMk cId="2168078054" sldId="264"/>
            <ac:spMk id="3" creationId="{7E9B765C-F4FF-45A4-81D1-DBC88B9FD888}"/>
          </ac:spMkLst>
        </pc:spChg>
        <pc:spChg chg="add mod">
          <ac:chgData name="Zsolt Ződi" userId="b150a79c48982817" providerId="LiveId" clId="{C733F919-9B44-4550-ACA9-7BFAFC67BA49}" dt="2022-01-26T16:26:33.918" v="20" actId="207"/>
          <ac:spMkLst>
            <pc:docMk/>
            <pc:sldMk cId="2168078054" sldId="264"/>
            <ac:spMk id="7" creationId="{43338EB3-2CFB-4BBF-9FEB-231538A3ACA9}"/>
          </ac:spMkLst>
        </pc:spChg>
      </pc:sldChg>
      <pc:sldChg chg="del">
        <pc:chgData name="Zsolt Ződi" userId="b150a79c48982817" providerId="LiveId" clId="{C733F919-9B44-4550-ACA9-7BFAFC67BA49}" dt="2022-01-26T16:26:03.552" v="15" actId="47"/>
        <pc:sldMkLst>
          <pc:docMk/>
          <pc:sldMk cId="2590520783" sldId="265"/>
        </pc:sldMkLst>
      </pc:sldChg>
      <pc:sldChg chg="del">
        <pc:chgData name="Zsolt Ződi" userId="b150a79c48982817" providerId="LiveId" clId="{C733F919-9B44-4550-ACA9-7BFAFC67BA49}" dt="2022-01-26T16:26:03.552" v="15" actId="47"/>
        <pc:sldMkLst>
          <pc:docMk/>
          <pc:sldMk cId="2207116111" sldId="266"/>
        </pc:sldMkLst>
      </pc:sldChg>
      <pc:sldChg chg="del">
        <pc:chgData name="Zsolt Ződi" userId="b150a79c48982817" providerId="LiveId" clId="{C733F919-9B44-4550-ACA9-7BFAFC67BA49}" dt="2022-01-26T16:26:03.552" v="15" actId="47"/>
        <pc:sldMkLst>
          <pc:docMk/>
          <pc:sldMk cId="3018686360" sldId="267"/>
        </pc:sldMkLst>
      </pc:sldChg>
      <pc:sldChg chg="del">
        <pc:chgData name="Zsolt Ződi" userId="b150a79c48982817" providerId="LiveId" clId="{C733F919-9B44-4550-ACA9-7BFAFC67BA49}" dt="2022-01-26T16:26:03.552" v="15" actId="47"/>
        <pc:sldMkLst>
          <pc:docMk/>
          <pc:sldMk cId="455816052" sldId="268"/>
        </pc:sldMkLst>
      </pc:sldChg>
      <pc:sldChg chg="del">
        <pc:chgData name="Zsolt Ződi" userId="b150a79c48982817" providerId="LiveId" clId="{C733F919-9B44-4550-ACA9-7BFAFC67BA49}" dt="2022-01-26T16:26:03.552" v="15" actId="47"/>
        <pc:sldMkLst>
          <pc:docMk/>
          <pc:sldMk cId="2714512318" sldId="269"/>
        </pc:sldMkLst>
      </pc:sldChg>
      <pc:sldChg chg="modSp mod modTransition">
        <pc:chgData name="Zsolt Ződi" userId="b150a79c48982817" providerId="LiveId" clId="{C733F919-9B44-4550-ACA9-7BFAFC67BA49}" dt="2022-01-27T09:57:46.445" v="209"/>
        <pc:sldMkLst>
          <pc:docMk/>
          <pc:sldMk cId="3268515737" sldId="273"/>
        </pc:sldMkLst>
        <pc:spChg chg="mod">
          <ac:chgData name="Zsolt Ződi" userId="b150a79c48982817" providerId="LiveId" clId="{C733F919-9B44-4550-ACA9-7BFAFC67BA49}" dt="2022-01-26T16:27:31.635" v="90" actId="20577"/>
          <ac:spMkLst>
            <pc:docMk/>
            <pc:sldMk cId="3268515737" sldId="273"/>
            <ac:spMk id="2" creationId="{A79064A9-2256-41F1-8803-6706D6DF3987}"/>
          </ac:spMkLst>
        </pc:spChg>
      </pc:sldChg>
      <pc:sldChg chg="modSp mod modTransition modAnim modNotesTx">
        <pc:chgData name="Zsolt Ződi" userId="b150a79c48982817" providerId="LiveId" clId="{C733F919-9B44-4550-ACA9-7BFAFC67BA49}" dt="2022-01-27T10:02:16.252" v="694" actId="20577"/>
        <pc:sldMkLst>
          <pc:docMk/>
          <pc:sldMk cId="999409026" sldId="274"/>
        </pc:sldMkLst>
        <pc:spChg chg="mod">
          <ac:chgData name="Zsolt Ződi" userId="b150a79c48982817" providerId="LiveId" clId="{C733F919-9B44-4550-ACA9-7BFAFC67BA49}" dt="2022-01-27T10:02:16.252" v="694" actId="20577"/>
          <ac:spMkLst>
            <pc:docMk/>
            <pc:sldMk cId="999409026" sldId="274"/>
            <ac:spMk id="3" creationId="{B968381B-3CF2-4B48-BE62-F30108CF9501}"/>
          </ac:spMkLst>
        </pc:spChg>
      </pc:sldChg>
      <pc:sldChg chg="del modTransition">
        <pc:chgData name="Zsolt Ződi" userId="b150a79c48982817" providerId="LiveId" clId="{C733F919-9B44-4550-ACA9-7BFAFC67BA49}" dt="2022-01-27T10:05:04.586" v="866" actId="47"/>
        <pc:sldMkLst>
          <pc:docMk/>
          <pc:sldMk cId="2068277453" sldId="275"/>
        </pc:sldMkLst>
      </pc:sldChg>
      <pc:sldChg chg="addSp delSp modSp mod modTransition modAnim">
        <pc:chgData name="Zsolt Ződi" userId="b150a79c48982817" providerId="LiveId" clId="{C733F919-9B44-4550-ACA9-7BFAFC67BA49}" dt="2022-01-27T12:27:08.732" v="2186" actId="478"/>
        <pc:sldMkLst>
          <pc:docMk/>
          <pc:sldMk cId="1712563297" sldId="276"/>
        </pc:sldMkLst>
        <pc:spChg chg="mod">
          <ac:chgData name="Zsolt Ződi" userId="b150a79c48982817" providerId="LiveId" clId="{C733F919-9B44-4550-ACA9-7BFAFC67BA49}" dt="2022-01-27T10:13:08.180" v="1075" actId="20577"/>
          <ac:spMkLst>
            <pc:docMk/>
            <pc:sldMk cId="1712563297" sldId="276"/>
            <ac:spMk id="2" creationId="{E622C7A6-CD7C-47E3-82FC-1800B2DD4B38}"/>
          </ac:spMkLst>
        </pc:spChg>
        <pc:spChg chg="del mod">
          <ac:chgData name="Zsolt Ződi" userId="b150a79c48982817" providerId="LiveId" clId="{C733F919-9B44-4550-ACA9-7BFAFC67BA49}" dt="2022-01-27T10:13:13.298" v="1077" actId="478"/>
          <ac:spMkLst>
            <pc:docMk/>
            <pc:sldMk cId="1712563297" sldId="276"/>
            <ac:spMk id="3" creationId="{82F47FAE-D9C6-44D3-A09D-91235F46DCE2}"/>
          </ac:spMkLst>
        </pc:spChg>
        <pc:spChg chg="add del mod">
          <ac:chgData name="Zsolt Ződi" userId="b150a79c48982817" providerId="LiveId" clId="{C733F919-9B44-4550-ACA9-7BFAFC67BA49}" dt="2022-01-27T12:27:08.732" v="2186" actId="478"/>
          <ac:spMkLst>
            <pc:docMk/>
            <pc:sldMk cId="1712563297" sldId="276"/>
            <ac:spMk id="6" creationId="{42E9058C-175E-4D06-B7A6-6C42DA2C44C3}"/>
          </ac:spMkLst>
        </pc:spChg>
        <pc:picChg chg="mod">
          <ac:chgData name="Zsolt Ződi" userId="b150a79c48982817" providerId="LiveId" clId="{C733F919-9B44-4550-ACA9-7BFAFC67BA49}" dt="2022-01-27T10:13:18.541" v="1078" actId="1076"/>
          <ac:picMkLst>
            <pc:docMk/>
            <pc:sldMk cId="1712563297" sldId="276"/>
            <ac:picMk id="4" creationId="{9F4AFCC5-82D4-4117-80E0-C6C6A21C1685}"/>
          </ac:picMkLst>
        </pc:picChg>
      </pc:sldChg>
      <pc:sldChg chg="del">
        <pc:chgData name="Zsolt Ződi" userId="b150a79c48982817" providerId="LiveId" clId="{C733F919-9B44-4550-ACA9-7BFAFC67BA49}" dt="2022-01-26T16:27:51.336" v="91" actId="47"/>
        <pc:sldMkLst>
          <pc:docMk/>
          <pc:sldMk cId="1732282716" sldId="277"/>
        </pc:sldMkLst>
      </pc:sldChg>
      <pc:sldChg chg="addSp delSp modSp mod modTransition">
        <pc:chgData name="Zsolt Ződi" userId="b150a79c48982817" providerId="LiveId" clId="{C733F919-9B44-4550-ACA9-7BFAFC67BA49}" dt="2022-01-27T10:14:32.566" v="1182"/>
        <pc:sldMkLst>
          <pc:docMk/>
          <pc:sldMk cId="1940688549" sldId="278"/>
        </pc:sldMkLst>
        <pc:spChg chg="mod">
          <ac:chgData name="Zsolt Ződi" userId="b150a79c48982817" providerId="LiveId" clId="{C733F919-9B44-4550-ACA9-7BFAFC67BA49}" dt="2022-01-27T10:14:06.399" v="1179" actId="20577"/>
          <ac:spMkLst>
            <pc:docMk/>
            <pc:sldMk cId="1940688549" sldId="278"/>
            <ac:spMk id="2" creationId="{9BF4D6EB-A378-475E-990B-4FCA5A6E2419}"/>
          </ac:spMkLst>
        </pc:spChg>
        <pc:spChg chg="del">
          <ac:chgData name="Zsolt Ződi" userId="b150a79c48982817" providerId="LiveId" clId="{C733F919-9B44-4550-ACA9-7BFAFC67BA49}" dt="2022-01-27T10:14:09.984" v="1180" actId="478"/>
          <ac:spMkLst>
            <pc:docMk/>
            <pc:sldMk cId="1940688549" sldId="278"/>
            <ac:spMk id="3" creationId="{1128D7D2-CAC2-48AD-B7C4-7BC8E9F81DB5}"/>
          </ac:spMkLst>
        </pc:spChg>
        <pc:spChg chg="add mod">
          <ac:chgData name="Zsolt Ződi" userId="b150a79c48982817" providerId="LiveId" clId="{C733F919-9B44-4550-ACA9-7BFAFC67BA49}" dt="2022-01-27T10:14:09.984" v="1180" actId="478"/>
          <ac:spMkLst>
            <pc:docMk/>
            <pc:sldMk cId="1940688549" sldId="278"/>
            <ac:spMk id="5" creationId="{E46866A3-89B6-4B84-B82E-18843FEC12EA}"/>
          </ac:spMkLst>
        </pc:spChg>
        <pc:spChg chg="add del mod">
          <ac:chgData name="Zsolt Ződi" userId="b150a79c48982817" providerId="LiveId" clId="{C733F919-9B44-4550-ACA9-7BFAFC67BA49}" dt="2022-01-27T10:14:32.566" v="1182"/>
          <ac:spMkLst>
            <pc:docMk/>
            <pc:sldMk cId="1940688549" sldId="278"/>
            <ac:spMk id="6" creationId="{C6AD7C4C-4470-4E93-8748-E0C03C92E1E8}"/>
          </ac:spMkLst>
        </pc:spChg>
      </pc:sldChg>
      <pc:sldChg chg="modTransition">
        <pc:chgData name="Zsolt Ződi" userId="b150a79c48982817" providerId="LiveId" clId="{C733F919-9B44-4550-ACA9-7BFAFC67BA49}" dt="2022-01-27T09:57:46.445" v="209"/>
        <pc:sldMkLst>
          <pc:docMk/>
          <pc:sldMk cId="1911339505" sldId="279"/>
        </pc:sldMkLst>
      </pc:sldChg>
      <pc:sldChg chg="modTransition">
        <pc:chgData name="Zsolt Ződi" userId="b150a79c48982817" providerId="LiveId" clId="{C733F919-9B44-4550-ACA9-7BFAFC67BA49}" dt="2022-01-27T09:57:46.445" v="209"/>
        <pc:sldMkLst>
          <pc:docMk/>
          <pc:sldMk cId="2191714841" sldId="280"/>
        </pc:sldMkLst>
      </pc:sldChg>
      <pc:sldChg chg="add modTransition">
        <pc:chgData name="Zsolt Ződi" userId="b150a79c48982817" providerId="LiveId" clId="{C733F919-9B44-4550-ACA9-7BFAFC67BA49}" dt="2022-01-27T10:15:26.825" v="1183"/>
        <pc:sldMkLst>
          <pc:docMk/>
          <pc:sldMk cId="3977697754" sldId="282"/>
        </pc:sldMkLst>
      </pc:sldChg>
      <pc:sldChg chg="addSp delSp modSp mod modTransition">
        <pc:chgData name="Zsolt Ződi" userId="b150a79c48982817" providerId="LiveId" clId="{C733F919-9B44-4550-ACA9-7BFAFC67BA49}" dt="2022-01-27T12:08:16.383" v="2141" actId="113"/>
        <pc:sldMkLst>
          <pc:docMk/>
          <pc:sldMk cId="259951552" sldId="300"/>
        </pc:sldMkLst>
        <pc:spChg chg="del mod">
          <ac:chgData name="Zsolt Ződi" userId="b150a79c48982817" providerId="LiveId" clId="{C733F919-9B44-4550-ACA9-7BFAFC67BA49}" dt="2022-01-26T16:28:15.248" v="96" actId="478"/>
          <ac:spMkLst>
            <pc:docMk/>
            <pc:sldMk cId="259951552" sldId="300"/>
            <ac:spMk id="2" creationId="{C998A3DC-EA9A-45F4-87DA-5CF99AD6DFF3}"/>
          </ac:spMkLst>
        </pc:spChg>
        <pc:spChg chg="add del mod">
          <ac:chgData name="Zsolt Ződi" userId="b150a79c48982817" providerId="LiveId" clId="{C733F919-9B44-4550-ACA9-7BFAFC67BA49}" dt="2022-01-27T12:08:16.383" v="2141" actId="113"/>
          <ac:spMkLst>
            <pc:docMk/>
            <pc:sldMk cId="259951552" sldId="300"/>
            <ac:spMk id="3" creationId="{FEF8AD3F-C3BC-4056-B6AF-99A390FF4737}"/>
          </ac:spMkLst>
        </pc:spChg>
        <pc:spChg chg="add del mod">
          <ac:chgData name="Zsolt Ződi" userId="b150a79c48982817" providerId="LiveId" clId="{C733F919-9B44-4550-ACA9-7BFAFC67BA49}" dt="2022-01-26T16:28:12.776" v="95" actId="478"/>
          <ac:spMkLst>
            <pc:docMk/>
            <pc:sldMk cId="259951552" sldId="300"/>
            <ac:spMk id="5" creationId="{A781D78B-9E08-440F-B8F2-11EDF33B5A74}"/>
          </ac:spMkLst>
        </pc:spChg>
      </pc:sldChg>
      <pc:sldChg chg="modTransition">
        <pc:chgData name="Zsolt Ződi" userId="b150a79c48982817" providerId="LiveId" clId="{C733F919-9B44-4550-ACA9-7BFAFC67BA49}" dt="2022-01-27T09:57:46.445" v="209"/>
        <pc:sldMkLst>
          <pc:docMk/>
          <pc:sldMk cId="2415185513" sldId="301"/>
        </pc:sldMkLst>
      </pc:sldChg>
      <pc:sldChg chg="modSp mod modTransition modAnim">
        <pc:chgData name="Zsolt Ződi" userId="b150a79c48982817" providerId="LiveId" clId="{C733F919-9B44-4550-ACA9-7BFAFC67BA49}" dt="2022-01-27T10:16:44.903" v="1245"/>
        <pc:sldMkLst>
          <pc:docMk/>
          <pc:sldMk cId="1144350085" sldId="302"/>
        </pc:sldMkLst>
        <pc:spChg chg="mod">
          <ac:chgData name="Zsolt Ződi" userId="b150a79c48982817" providerId="LiveId" clId="{C733F919-9B44-4550-ACA9-7BFAFC67BA49}" dt="2022-01-27T10:16:37.909" v="1244" actId="27636"/>
          <ac:spMkLst>
            <pc:docMk/>
            <pc:sldMk cId="1144350085" sldId="302"/>
            <ac:spMk id="3" creationId="{A9855AD3-0D7A-47AB-8C39-479642FB3E5E}"/>
          </ac:spMkLst>
        </pc:spChg>
      </pc:sldChg>
      <pc:sldChg chg="del modTransition">
        <pc:chgData name="Zsolt Ződi" userId="b150a79c48982817" providerId="LiveId" clId="{C733F919-9B44-4550-ACA9-7BFAFC67BA49}" dt="2022-01-27T10:16:51.662" v="1246" actId="47"/>
        <pc:sldMkLst>
          <pc:docMk/>
          <pc:sldMk cId="2526060085" sldId="303"/>
        </pc:sldMkLst>
      </pc:sldChg>
      <pc:sldChg chg="modSp mod modTransition modAnim">
        <pc:chgData name="Zsolt Ződi" userId="b150a79c48982817" providerId="LiveId" clId="{C733F919-9B44-4550-ACA9-7BFAFC67BA49}" dt="2022-01-27T10:22:19.628" v="1599" actId="20577"/>
        <pc:sldMkLst>
          <pc:docMk/>
          <pc:sldMk cId="2776806600" sldId="304"/>
        </pc:sldMkLst>
        <pc:spChg chg="mod">
          <ac:chgData name="Zsolt Ződi" userId="b150a79c48982817" providerId="LiveId" clId="{C733F919-9B44-4550-ACA9-7BFAFC67BA49}" dt="2022-01-27T10:17:05.103" v="1259" actId="20577"/>
          <ac:spMkLst>
            <pc:docMk/>
            <pc:sldMk cId="2776806600" sldId="304"/>
            <ac:spMk id="2" creationId="{BA883ACE-E5E0-4225-811E-5B2A0DB4E3F7}"/>
          </ac:spMkLst>
        </pc:spChg>
        <pc:spChg chg="mod">
          <ac:chgData name="Zsolt Ződi" userId="b150a79c48982817" providerId="LiveId" clId="{C733F919-9B44-4550-ACA9-7BFAFC67BA49}" dt="2022-01-27T10:22:19.628" v="1599" actId="20577"/>
          <ac:spMkLst>
            <pc:docMk/>
            <pc:sldMk cId="2776806600" sldId="304"/>
            <ac:spMk id="3" creationId="{15FA73A8-7AAA-4E2A-89CC-F4BA9B511ADC}"/>
          </ac:spMkLst>
        </pc:spChg>
      </pc:sldChg>
      <pc:sldChg chg="modSp mod modTransition modAnim">
        <pc:chgData name="Zsolt Ződi" userId="b150a79c48982817" providerId="LiveId" clId="{C733F919-9B44-4550-ACA9-7BFAFC67BA49}" dt="2022-01-27T12:28:39.957" v="2194" actId="20577"/>
        <pc:sldMkLst>
          <pc:docMk/>
          <pc:sldMk cId="2629112045" sldId="305"/>
        </pc:sldMkLst>
        <pc:spChg chg="mod">
          <ac:chgData name="Zsolt Ződi" userId="b150a79c48982817" providerId="LiveId" clId="{C733F919-9B44-4550-ACA9-7BFAFC67BA49}" dt="2022-01-27T10:29:54.920" v="1651" actId="20577"/>
          <ac:spMkLst>
            <pc:docMk/>
            <pc:sldMk cId="2629112045" sldId="305"/>
            <ac:spMk id="2" creationId="{EE28C61C-3991-4056-8351-C02A0F42C4D9}"/>
          </ac:spMkLst>
        </pc:spChg>
        <pc:spChg chg="mod">
          <ac:chgData name="Zsolt Ződi" userId="b150a79c48982817" providerId="LiveId" clId="{C733F919-9B44-4550-ACA9-7BFAFC67BA49}" dt="2022-01-27T12:28:39.957" v="2194" actId="20577"/>
          <ac:spMkLst>
            <pc:docMk/>
            <pc:sldMk cId="2629112045" sldId="305"/>
            <ac:spMk id="3" creationId="{01A5D101-8CF2-43F1-9DE2-D1201AC92734}"/>
          </ac:spMkLst>
        </pc:spChg>
      </pc:sldChg>
      <pc:sldChg chg="modSp mod modTransition">
        <pc:chgData name="Zsolt Ződi" userId="b150a79c48982817" providerId="LiveId" clId="{C733F919-9B44-4550-ACA9-7BFAFC67BA49}" dt="2022-01-27T10:31:53.032" v="1682" actId="20577"/>
        <pc:sldMkLst>
          <pc:docMk/>
          <pc:sldMk cId="2729184135" sldId="306"/>
        </pc:sldMkLst>
        <pc:spChg chg="mod">
          <ac:chgData name="Zsolt Ződi" userId="b150a79c48982817" providerId="LiveId" clId="{C733F919-9B44-4550-ACA9-7BFAFC67BA49}" dt="2022-01-27T10:31:53.032" v="1682" actId="20577"/>
          <ac:spMkLst>
            <pc:docMk/>
            <pc:sldMk cId="2729184135" sldId="306"/>
            <ac:spMk id="2" creationId="{28AB07FA-5BC7-401B-8853-4E4D7E0088B3}"/>
          </ac:spMkLst>
        </pc:spChg>
      </pc:sldChg>
      <pc:sldChg chg="modSp mod modTransition modAnim">
        <pc:chgData name="Zsolt Ződi" userId="b150a79c48982817" providerId="LiveId" clId="{C733F919-9B44-4550-ACA9-7BFAFC67BA49}" dt="2022-01-27T10:32:36.631" v="1687"/>
        <pc:sldMkLst>
          <pc:docMk/>
          <pc:sldMk cId="4063152141" sldId="307"/>
        </pc:sldMkLst>
        <pc:spChg chg="mod">
          <ac:chgData name="Zsolt Ződi" userId="b150a79c48982817" providerId="LiveId" clId="{C733F919-9B44-4550-ACA9-7BFAFC67BA49}" dt="2022-01-27T10:32:12.646" v="1684" actId="27636"/>
          <ac:spMkLst>
            <pc:docMk/>
            <pc:sldMk cId="4063152141" sldId="307"/>
            <ac:spMk id="3" creationId="{54C89566-CA86-4E56-BA08-792F91732F06}"/>
          </ac:spMkLst>
        </pc:spChg>
      </pc:sldChg>
      <pc:sldChg chg="modSp mod modTransition modAnim">
        <pc:chgData name="Zsolt Ződi" userId="b150a79c48982817" providerId="LiveId" clId="{C733F919-9B44-4550-ACA9-7BFAFC67BA49}" dt="2022-01-27T10:33:43.410" v="1724"/>
        <pc:sldMkLst>
          <pc:docMk/>
          <pc:sldMk cId="718644537" sldId="308"/>
        </pc:sldMkLst>
        <pc:spChg chg="mod">
          <ac:chgData name="Zsolt Ződi" userId="b150a79c48982817" providerId="LiveId" clId="{C733F919-9B44-4550-ACA9-7BFAFC67BA49}" dt="2022-01-27T10:33:36.179" v="1722" actId="6549"/>
          <ac:spMkLst>
            <pc:docMk/>
            <pc:sldMk cId="718644537" sldId="308"/>
            <ac:spMk id="3" creationId="{5DEB1631-0B26-496D-95A6-64853A37D6E1}"/>
          </ac:spMkLst>
        </pc:spChg>
      </pc:sldChg>
      <pc:sldChg chg="add del modTransition">
        <pc:chgData name="Zsolt Ződi" userId="b150a79c48982817" providerId="LiveId" clId="{C733F919-9B44-4550-ACA9-7BFAFC67BA49}" dt="2022-01-27T10:34:02.868" v="1726" actId="47"/>
        <pc:sldMkLst>
          <pc:docMk/>
          <pc:sldMk cId="3958487499" sldId="309"/>
        </pc:sldMkLst>
      </pc:sldChg>
      <pc:sldChg chg="modTransition">
        <pc:chgData name="Zsolt Ződi" userId="b150a79c48982817" providerId="LiveId" clId="{C733F919-9B44-4550-ACA9-7BFAFC67BA49}" dt="2022-01-27T09:57:46.445" v="209"/>
        <pc:sldMkLst>
          <pc:docMk/>
          <pc:sldMk cId="4151463292" sldId="310"/>
        </pc:sldMkLst>
      </pc:sldChg>
      <pc:sldChg chg="modTransition">
        <pc:chgData name="Zsolt Ződi" userId="b150a79c48982817" providerId="LiveId" clId="{C733F919-9B44-4550-ACA9-7BFAFC67BA49}" dt="2022-01-27T09:57:46.445" v="209"/>
        <pc:sldMkLst>
          <pc:docMk/>
          <pc:sldMk cId="3332487732" sldId="311"/>
        </pc:sldMkLst>
      </pc:sldChg>
      <pc:sldChg chg="modTransition">
        <pc:chgData name="Zsolt Ződi" userId="b150a79c48982817" providerId="LiveId" clId="{C733F919-9B44-4550-ACA9-7BFAFC67BA49}" dt="2022-01-27T09:57:46.445" v="209"/>
        <pc:sldMkLst>
          <pc:docMk/>
          <pc:sldMk cId="2707316958" sldId="312"/>
        </pc:sldMkLst>
      </pc:sldChg>
      <pc:sldChg chg="modSp mod modTransition modAnim">
        <pc:chgData name="Zsolt Ződi" userId="b150a79c48982817" providerId="LiveId" clId="{C733F919-9B44-4550-ACA9-7BFAFC67BA49}" dt="2022-01-27T10:35:20.480" v="1877"/>
        <pc:sldMkLst>
          <pc:docMk/>
          <pc:sldMk cId="2340172561" sldId="313"/>
        </pc:sldMkLst>
        <pc:spChg chg="mod">
          <ac:chgData name="Zsolt Ződi" userId="b150a79c48982817" providerId="LiveId" clId="{C733F919-9B44-4550-ACA9-7BFAFC67BA49}" dt="2022-01-27T10:35:10.911" v="1876" actId="20577"/>
          <ac:spMkLst>
            <pc:docMk/>
            <pc:sldMk cId="2340172561" sldId="313"/>
            <ac:spMk id="3" creationId="{DA3DAF08-20BD-4D01-9B35-8095F0345CA8}"/>
          </ac:spMkLst>
        </pc:spChg>
      </pc:sldChg>
      <pc:sldChg chg="modTransition">
        <pc:chgData name="Zsolt Ződi" userId="b150a79c48982817" providerId="LiveId" clId="{C733F919-9B44-4550-ACA9-7BFAFC67BA49}" dt="2022-01-27T09:57:46.445" v="209"/>
        <pc:sldMkLst>
          <pc:docMk/>
          <pc:sldMk cId="4259980797" sldId="314"/>
        </pc:sldMkLst>
      </pc:sldChg>
      <pc:sldChg chg="modTransition">
        <pc:chgData name="Zsolt Ződi" userId="b150a79c48982817" providerId="LiveId" clId="{C733F919-9B44-4550-ACA9-7BFAFC67BA49}" dt="2022-01-27T09:57:46.445" v="209"/>
        <pc:sldMkLst>
          <pc:docMk/>
          <pc:sldMk cId="1008290374" sldId="315"/>
        </pc:sldMkLst>
      </pc:sldChg>
      <pc:sldChg chg="modTransition">
        <pc:chgData name="Zsolt Ződi" userId="b150a79c48982817" providerId="LiveId" clId="{C733F919-9B44-4550-ACA9-7BFAFC67BA49}" dt="2022-01-27T09:57:46.445" v="209"/>
        <pc:sldMkLst>
          <pc:docMk/>
          <pc:sldMk cId="2121663446" sldId="316"/>
        </pc:sldMkLst>
      </pc:sldChg>
      <pc:sldChg chg="modTransition">
        <pc:chgData name="Zsolt Ződi" userId="b150a79c48982817" providerId="LiveId" clId="{C733F919-9B44-4550-ACA9-7BFAFC67BA49}" dt="2022-01-27T09:57:46.445" v="209"/>
        <pc:sldMkLst>
          <pc:docMk/>
          <pc:sldMk cId="3116946561" sldId="317"/>
        </pc:sldMkLst>
      </pc:sldChg>
      <pc:sldChg chg="modTransition">
        <pc:chgData name="Zsolt Ződi" userId="b150a79c48982817" providerId="LiveId" clId="{C733F919-9B44-4550-ACA9-7BFAFC67BA49}" dt="2022-01-27T09:57:46.445" v="209"/>
        <pc:sldMkLst>
          <pc:docMk/>
          <pc:sldMk cId="2548552017" sldId="318"/>
        </pc:sldMkLst>
      </pc:sldChg>
      <pc:sldChg chg="modTransition">
        <pc:chgData name="Zsolt Ződi" userId="b150a79c48982817" providerId="LiveId" clId="{C733F919-9B44-4550-ACA9-7BFAFC67BA49}" dt="2022-01-27T09:57:46.445" v="209"/>
        <pc:sldMkLst>
          <pc:docMk/>
          <pc:sldMk cId="2250996005" sldId="319"/>
        </pc:sldMkLst>
      </pc:sldChg>
      <pc:sldChg chg="modTransition">
        <pc:chgData name="Zsolt Ződi" userId="b150a79c48982817" providerId="LiveId" clId="{C733F919-9B44-4550-ACA9-7BFAFC67BA49}" dt="2022-01-27T09:57:46.445" v="209"/>
        <pc:sldMkLst>
          <pc:docMk/>
          <pc:sldMk cId="2618382995" sldId="320"/>
        </pc:sldMkLst>
      </pc:sldChg>
      <pc:sldChg chg="modSp mod modTransition modAnim">
        <pc:chgData name="Zsolt Ződi" userId="b150a79c48982817" providerId="LiveId" clId="{C733F919-9B44-4550-ACA9-7BFAFC67BA49}" dt="2022-01-27T12:26:21.555" v="2178" actId="20577"/>
        <pc:sldMkLst>
          <pc:docMk/>
          <pc:sldMk cId="2213354655" sldId="367"/>
        </pc:sldMkLst>
        <pc:spChg chg="mod">
          <ac:chgData name="Zsolt Ződi" userId="b150a79c48982817" providerId="LiveId" clId="{C733F919-9B44-4550-ACA9-7BFAFC67BA49}" dt="2022-01-27T10:03:13.847" v="772" actId="20577"/>
          <ac:spMkLst>
            <pc:docMk/>
            <pc:sldMk cId="2213354655" sldId="367"/>
            <ac:spMk id="2" creationId="{E5498FD0-B6A3-4BAC-9D53-0C8E91FF006D}"/>
          </ac:spMkLst>
        </pc:spChg>
        <pc:spChg chg="mod">
          <ac:chgData name="Zsolt Ződi" userId="b150a79c48982817" providerId="LiveId" clId="{C733F919-9B44-4550-ACA9-7BFAFC67BA49}" dt="2022-01-27T12:26:21.555" v="2178" actId="20577"/>
          <ac:spMkLst>
            <pc:docMk/>
            <pc:sldMk cId="2213354655" sldId="367"/>
            <ac:spMk id="3" creationId="{7D3D2E7D-946B-4D65-B6A4-9D53704709F6}"/>
          </ac:spMkLst>
        </pc:spChg>
      </pc:sldChg>
      <pc:sldChg chg="modSp modTransition modAnim">
        <pc:chgData name="Zsolt Ződi" userId="b150a79c48982817" providerId="LiveId" clId="{C733F919-9B44-4550-ACA9-7BFAFC67BA49}" dt="2022-01-27T10:04:17.088" v="817" actId="20577"/>
        <pc:sldMkLst>
          <pc:docMk/>
          <pc:sldMk cId="518641572" sldId="368"/>
        </pc:sldMkLst>
        <pc:spChg chg="mod">
          <ac:chgData name="Zsolt Ződi" userId="b150a79c48982817" providerId="LiveId" clId="{C733F919-9B44-4550-ACA9-7BFAFC67BA49}" dt="2022-01-27T10:04:17.088" v="817" actId="20577"/>
          <ac:spMkLst>
            <pc:docMk/>
            <pc:sldMk cId="518641572" sldId="368"/>
            <ac:spMk id="2" creationId="{DAE423B9-1EDE-4FD2-877B-6B04DFD79323}"/>
          </ac:spMkLst>
        </pc:spChg>
      </pc:sldChg>
      <pc:sldChg chg="del modTransition">
        <pc:chgData name="Zsolt Ződi" userId="b150a79c48982817" providerId="LiveId" clId="{C733F919-9B44-4550-ACA9-7BFAFC67BA49}" dt="2022-01-27T10:04:22.111" v="818" actId="47"/>
        <pc:sldMkLst>
          <pc:docMk/>
          <pc:sldMk cId="3788138034" sldId="369"/>
        </pc:sldMkLst>
      </pc:sldChg>
      <pc:sldChg chg="modSp mod modTransition modAnim">
        <pc:chgData name="Zsolt Ződi" userId="b150a79c48982817" providerId="LiveId" clId="{C733F919-9B44-4550-ACA9-7BFAFC67BA49}" dt="2022-01-27T12:27:02.417" v="2185" actId="20577"/>
        <pc:sldMkLst>
          <pc:docMk/>
          <pc:sldMk cId="3769634211" sldId="370"/>
        </pc:sldMkLst>
        <pc:spChg chg="mod">
          <ac:chgData name="Zsolt Ződi" userId="b150a79c48982817" providerId="LiveId" clId="{C733F919-9B44-4550-ACA9-7BFAFC67BA49}" dt="2022-01-27T10:04:53.912" v="865" actId="20577"/>
          <ac:spMkLst>
            <pc:docMk/>
            <pc:sldMk cId="3769634211" sldId="370"/>
            <ac:spMk id="2" creationId="{F6EF40EA-D8D6-4F95-89F1-A195A0B13E8C}"/>
          </ac:spMkLst>
        </pc:spChg>
        <pc:spChg chg="mod">
          <ac:chgData name="Zsolt Ződi" userId="b150a79c48982817" providerId="LiveId" clId="{C733F919-9B44-4550-ACA9-7BFAFC67BA49}" dt="2022-01-27T12:27:02.417" v="2185" actId="20577"/>
          <ac:spMkLst>
            <pc:docMk/>
            <pc:sldMk cId="3769634211" sldId="370"/>
            <ac:spMk id="3" creationId="{31BEB351-2549-4E50-936E-769EF4C686E8}"/>
          </ac:spMkLst>
        </pc:spChg>
      </pc:sldChg>
      <pc:sldChg chg="addSp delSp modSp del mod modTransition">
        <pc:chgData name="Zsolt Ződi" userId="b150a79c48982817" providerId="LiveId" clId="{C733F919-9B44-4550-ACA9-7BFAFC67BA49}" dt="2022-01-27T10:35:46.509" v="1878" actId="47"/>
        <pc:sldMkLst>
          <pc:docMk/>
          <pc:sldMk cId="1889901044" sldId="371"/>
        </pc:sldMkLst>
        <pc:spChg chg="del">
          <ac:chgData name="Zsolt Ződi" userId="b150a79c48982817" providerId="LiveId" clId="{C733F919-9B44-4550-ACA9-7BFAFC67BA49}" dt="2022-01-26T16:26:53.210" v="21" actId="478"/>
          <ac:spMkLst>
            <pc:docMk/>
            <pc:sldMk cId="1889901044" sldId="371"/>
            <ac:spMk id="3" creationId="{38AB0C99-896B-4191-9D1F-0360CEFFA716}"/>
          </ac:spMkLst>
        </pc:spChg>
        <pc:spChg chg="add del mod">
          <ac:chgData name="Zsolt Ződi" userId="b150a79c48982817" providerId="LiveId" clId="{C733F919-9B44-4550-ACA9-7BFAFC67BA49}" dt="2022-01-26T16:26:56.499" v="22" actId="478"/>
          <ac:spMkLst>
            <pc:docMk/>
            <pc:sldMk cId="1889901044" sldId="371"/>
            <ac:spMk id="5" creationId="{7E4739AC-9245-4927-AEE0-2DBE8493908C}"/>
          </ac:spMkLst>
        </pc:spChg>
      </pc:sldChg>
      <pc:sldChg chg="modSp new mod modAnim">
        <pc:chgData name="Zsolt Ződi" userId="b150a79c48982817" providerId="LiveId" clId="{C733F919-9B44-4550-ACA9-7BFAFC67BA49}" dt="2022-01-27T12:26:15.491" v="2177" actId="20577"/>
        <pc:sldMkLst>
          <pc:docMk/>
          <pc:sldMk cId="3283916747" sldId="372"/>
        </pc:sldMkLst>
        <pc:spChg chg="mod">
          <ac:chgData name="Zsolt Ződi" userId="b150a79c48982817" providerId="LiveId" clId="{C733F919-9B44-4550-ACA9-7BFAFC67BA49}" dt="2022-01-27T12:26:15.491" v="2177" actId="20577"/>
          <ac:spMkLst>
            <pc:docMk/>
            <pc:sldMk cId="3283916747" sldId="372"/>
            <ac:spMk id="2" creationId="{614BE8BD-8BE3-4914-BCD5-EC1DF5B9A4C0}"/>
          </ac:spMkLst>
        </pc:spChg>
        <pc:spChg chg="mod">
          <ac:chgData name="Zsolt Ződi" userId="b150a79c48982817" providerId="LiveId" clId="{C733F919-9B44-4550-ACA9-7BFAFC67BA49}" dt="2022-01-27T12:26:04.961" v="2150" actId="6549"/>
          <ac:spMkLst>
            <pc:docMk/>
            <pc:sldMk cId="3283916747" sldId="372"/>
            <ac:spMk id="3" creationId="{82602AFB-9A6C-4C03-BCCA-778D17524FF3}"/>
          </ac:spMkLst>
        </pc:spChg>
      </pc:sldChg>
      <pc:sldChg chg="delSp modSp new mod">
        <pc:chgData name="Zsolt Ződi" userId="b150a79c48982817" providerId="LiveId" clId="{C733F919-9B44-4550-ACA9-7BFAFC67BA49}" dt="2022-01-27T12:08:29.728" v="2143" actId="478"/>
        <pc:sldMkLst>
          <pc:docMk/>
          <pc:sldMk cId="1340889057" sldId="373"/>
        </pc:sldMkLst>
        <pc:spChg chg="mod">
          <ac:chgData name="Zsolt Ződi" userId="b150a79c48982817" providerId="LiveId" clId="{C733F919-9B44-4550-ACA9-7BFAFC67BA49}" dt="2022-01-27T12:08:27.325" v="2142" actId="1076"/>
          <ac:spMkLst>
            <pc:docMk/>
            <pc:sldMk cId="1340889057" sldId="373"/>
            <ac:spMk id="2" creationId="{D9F45106-6FA3-4D11-AAE0-B1AA4B6A9925}"/>
          </ac:spMkLst>
        </pc:spChg>
        <pc:spChg chg="del">
          <ac:chgData name="Zsolt Ződi" userId="b150a79c48982817" providerId="LiveId" clId="{C733F919-9B44-4550-ACA9-7BFAFC67BA49}" dt="2022-01-27T12:08:29.728" v="2143" actId="478"/>
          <ac:spMkLst>
            <pc:docMk/>
            <pc:sldMk cId="1340889057" sldId="373"/>
            <ac:spMk id="3" creationId="{68080D2A-DC13-41B7-B5B7-89D6A90E2B91}"/>
          </ac:spMkLst>
        </pc:spChg>
      </pc:sldChg>
      <pc:sldChg chg="modSp new mod modAnim">
        <pc:chgData name="Zsolt Ződi" userId="b150a79c48982817" providerId="LiveId" clId="{C733F919-9B44-4550-ACA9-7BFAFC67BA49}" dt="2022-01-27T10:37:04.001" v="2119"/>
        <pc:sldMkLst>
          <pc:docMk/>
          <pc:sldMk cId="2813662643" sldId="374"/>
        </pc:sldMkLst>
        <pc:spChg chg="mod">
          <ac:chgData name="Zsolt Ződi" userId="b150a79c48982817" providerId="LiveId" clId="{C733F919-9B44-4550-ACA9-7BFAFC67BA49}" dt="2022-01-27T10:36:15.860" v="1952" actId="20577"/>
          <ac:spMkLst>
            <pc:docMk/>
            <pc:sldMk cId="2813662643" sldId="374"/>
            <ac:spMk id="2" creationId="{55687719-A022-4C14-AEC7-54A0A049FFDA}"/>
          </ac:spMkLst>
        </pc:spChg>
        <pc:spChg chg="mod">
          <ac:chgData name="Zsolt Ződi" userId="b150a79c48982817" providerId="LiveId" clId="{C733F919-9B44-4550-ACA9-7BFAFC67BA49}" dt="2022-01-27T10:37:00.203" v="2118" actId="20577"/>
          <ac:spMkLst>
            <pc:docMk/>
            <pc:sldMk cId="2813662643" sldId="374"/>
            <ac:spMk id="3" creationId="{9EBF587D-2921-4E22-9210-2B636EF5242F}"/>
          </ac:spMkLst>
        </pc:spChg>
      </pc:sldChg>
      <pc:sldMasterChg chg="modTransition modSldLayout">
        <pc:chgData name="Zsolt Ződi" userId="b150a79c48982817" providerId="LiveId" clId="{C733F919-9B44-4550-ACA9-7BFAFC67BA49}" dt="2022-01-27T09:57:46.445" v="209"/>
        <pc:sldMasterMkLst>
          <pc:docMk/>
          <pc:sldMasterMk cId="2374205013" sldId="2147483648"/>
        </pc:sldMasterMkLst>
        <pc:sldLayoutChg chg="modTransition">
          <pc:chgData name="Zsolt Ződi" userId="b150a79c48982817" providerId="LiveId" clId="{C733F919-9B44-4550-ACA9-7BFAFC67BA49}" dt="2022-01-27T09:57:46.445" v="209"/>
          <pc:sldLayoutMkLst>
            <pc:docMk/>
            <pc:sldMasterMk cId="2374205013" sldId="2147483648"/>
            <pc:sldLayoutMk cId="1478934546" sldId="2147483649"/>
          </pc:sldLayoutMkLst>
        </pc:sldLayoutChg>
        <pc:sldLayoutChg chg="modTransition">
          <pc:chgData name="Zsolt Ződi" userId="b150a79c48982817" providerId="LiveId" clId="{C733F919-9B44-4550-ACA9-7BFAFC67BA49}" dt="2022-01-27T09:57:46.445" v="209"/>
          <pc:sldLayoutMkLst>
            <pc:docMk/>
            <pc:sldMasterMk cId="2374205013" sldId="2147483648"/>
            <pc:sldLayoutMk cId="1250967732" sldId="2147483650"/>
          </pc:sldLayoutMkLst>
        </pc:sldLayoutChg>
        <pc:sldLayoutChg chg="modTransition">
          <pc:chgData name="Zsolt Ződi" userId="b150a79c48982817" providerId="LiveId" clId="{C733F919-9B44-4550-ACA9-7BFAFC67BA49}" dt="2022-01-27T09:57:46.445" v="209"/>
          <pc:sldLayoutMkLst>
            <pc:docMk/>
            <pc:sldMasterMk cId="2374205013" sldId="2147483648"/>
            <pc:sldLayoutMk cId="370329794" sldId="2147483651"/>
          </pc:sldLayoutMkLst>
        </pc:sldLayoutChg>
        <pc:sldLayoutChg chg="modTransition">
          <pc:chgData name="Zsolt Ződi" userId="b150a79c48982817" providerId="LiveId" clId="{C733F919-9B44-4550-ACA9-7BFAFC67BA49}" dt="2022-01-27T09:57:46.445" v="209"/>
          <pc:sldLayoutMkLst>
            <pc:docMk/>
            <pc:sldMasterMk cId="2374205013" sldId="2147483648"/>
            <pc:sldLayoutMk cId="3424330976" sldId="2147483652"/>
          </pc:sldLayoutMkLst>
        </pc:sldLayoutChg>
        <pc:sldLayoutChg chg="modTransition">
          <pc:chgData name="Zsolt Ződi" userId="b150a79c48982817" providerId="LiveId" clId="{C733F919-9B44-4550-ACA9-7BFAFC67BA49}" dt="2022-01-27T09:57:46.445" v="209"/>
          <pc:sldLayoutMkLst>
            <pc:docMk/>
            <pc:sldMasterMk cId="2374205013" sldId="2147483648"/>
            <pc:sldLayoutMk cId="16242074" sldId="2147483653"/>
          </pc:sldLayoutMkLst>
        </pc:sldLayoutChg>
        <pc:sldLayoutChg chg="modTransition">
          <pc:chgData name="Zsolt Ződi" userId="b150a79c48982817" providerId="LiveId" clId="{C733F919-9B44-4550-ACA9-7BFAFC67BA49}" dt="2022-01-27T09:57:46.445" v="209"/>
          <pc:sldLayoutMkLst>
            <pc:docMk/>
            <pc:sldMasterMk cId="2374205013" sldId="2147483648"/>
            <pc:sldLayoutMk cId="2466423785" sldId="2147483654"/>
          </pc:sldLayoutMkLst>
        </pc:sldLayoutChg>
        <pc:sldLayoutChg chg="modTransition">
          <pc:chgData name="Zsolt Ződi" userId="b150a79c48982817" providerId="LiveId" clId="{C733F919-9B44-4550-ACA9-7BFAFC67BA49}" dt="2022-01-27T09:57:46.445" v="209"/>
          <pc:sldLayoutMkLst>
            <pc:docMk/>
            <pc:sldMasterMk cId="2374205013" sldId="2147483648"/>
            <pc:sldLayoutMk cId="1498593638" sldId="2147483655"/>
          </pc:sldLayoutMkLst>
        </pc:sldLayoutChg>
        <pc:sldLayoutChg chg="modTransition">
          <pc:chgData name="Zsolt Ződi" userId="b150a79c48982817" providerId="LiveId" clId="{C733F919-9B44-4550-ACA9-7BFAFC67BA49}" dt="2022-01-27T09:57:46.445" v="209"/>
          <pc:sldLayoutMkLst>
            <pc:docMk/>
            <pc:sldMasterMk cId="2374205013" sldId="2147483648"/>
            <pc:sldLayoutMk cId="793700361" sldId="2147483656"/>
          </pc:sldLayoutMkLst>
        </pc:sldLayoutChg>
        <pc:sldLayoutChg chg="modTransition">
          <pc:chgData name="Zsolt Ződi" userId="b150a79c48982817" providerId="LiveId" clId="{C733F919-9B44-4550-ACA9-7BFAFC67BA49}" dt="2022-01-27T09:57:46.445" v="209"/>
          <pc:sldLayoutMkLst>
            <pc:docMk/>
            <pc:sldMasterMk cId="2374205013" sldId="2147483648"/>
            <pc:sldLayoutMk cId="3716557068" sldId="2147483657"/>
          </pc:sldLayoutMkLst>
        </pc:sldLayoutChg>
        <pc:sldLayoutChg chg="modTransition">
          <pc:chgData name="Zsolt Ződi" userId="b150a79c48982817" providerId="LiveId" clId="{C733F919-9B44-4550-ACA9-7BFAFC67BA49}" dt="2022-01-27T09:57:46.445" v="209"/>
          <pc:sldLayoutMkLst>
            <pc:docMk/>
            <pc:sldMasterMk cId="2374205013" sldId="2147483648"/>
            <pc:sldLayoutMk cId="3619321629" sldId="2147483658"/>
          </pc:sldLayoutMkLst>
        </pc:sldLayoutChg>
        <pc:sldLayoutChg chg="modTransition">
          <pc:chgData name="Zsolt Ződi" userId="b150a79c48982817" providerId="LiveId" clId="{C733F919-9B44-4550-ACA9-7BFAFC67BA49}" dt="2022-01-27T09:57:46.445" v="209"/>
          <pc:sldLayoutMkLst>
            <pc:docMk/>
            <pc:sldMasterMk cId="2374205013" sldId="2147483648"/>
            <pc:sldLayoutMk cId="2505673069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787E7-B87C-45FF-ADEC-B6E4F6ADFB34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5E310-6302-4070-B617-A93662CBD0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238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szoftveripar több mint 40 éve működik, és a különböző alkalmazások egyre fontosabb szerepet játszanak az életünkben, de „a szoftvereket közvetlenül a szabályozás előtt kell szabályozni, mielőtt túl késő lenne” még mindig nem vált csatakiáltássá</a:t>
            </a:r>
          </a:p>
          <a:p>
            <a:r>
              <a:rPr lang="hu-HU" dirty="0"/>
              <a:t>Száz szakmai szervezet, agytröszt, kormányzati ügynökség és kutatóintézet kétségbeesetten gyárt mesterséges intelligencia „ellenőrzésére” irányuló etikai kódexeket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5E310-6302-4070-B617-A93662CBD042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932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This</a:t>
            </a:r>
            <a:r>
              <a:rPr lang="hu-HU" dirty="0"/>
              <a:t> is, </a:t>
            </a:r>
            <a:r>
              <a:rPr lang="hu-HU" dirty="0" err="1"/>
              <a:t>when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extrapolate</a:t>
            </a:r>
            <a:r>
              <a:rPr lang="hu-HU" dirty="0"/>
              <a:t> 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71FD-26A8-4B67-B38A-A2CB5559A86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82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A3689C-AAD3-4E79-AA8F-FE5574109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F36C1C8-B5B0-4563-A633-7D4FA91CF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A8CA825-1AB6-4A3C-ACC8-0D511F58F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2189-7F75-4CB9-B3D2-8C5D22B0960B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BD80432-179B-4EA3-BB95-5A8896B87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0903AC5-466C-419E-94B5-C2F3CF4D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D298-E314-488B-8DCB-7EE3A2EB94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893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A937EC-C2B6-46F1-97B2-5674447F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A685704-94BF-4E71-95F0-B611621CD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98E0326-818B-4654-B049-3D5999BF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2189-7F75-4CB9-B3D2-8C5D22B0960B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DCD461A-C5E7-4901-AEDE-B244C939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D7606BC-E67C-4962-9AA7-F6C22463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D298-E314-488B-8DCB-7EE3A2EB94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932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B1D1D38-68B5-4024-8059-ED2575E12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AE91050-65CA-453D-B5B2-DE3241ACB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DD178F2-45F5-42D3-94CA-906F426E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2189-7F75-4CB9-B3D2-8C5D22B0960B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F96D7CF-3224-4132-BA48-7796F5CEF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5CB0B14-F346-4E66-B5DD-1C25262C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D298-E314-488B-8DCB-7EE3A2EB94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567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FA2254-3AF7-4FF8-AB1F-ABA0D749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91B01B8-E260-4F08-A880-0E3143AE4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50612A0-2AEA-4942-959D-96E03E2A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2189-7F75-4CB9-B3D2-8C5D22B0960B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BA7525-B17E-42E4-9751-31302962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15B13DE-9F87-4647-8C99-E1F0BD99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D298-E314-488B-8DCB-7EE3A2EB94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096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83F353-81CC-4697-BE75-4376940BE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5CF5F38-B6A5-4A4A-BD23-9EEFEE1AB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9E17A9-C102-42DF-8B03-E2FCE6B40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2189-7F75-4CB9-B3D2-8C5D22B0960B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9C0C742-CE3F-419A-B211-7E930D20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10FB77E-6801-44E4-9A7A-54EBFF90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D298-E314-488B-8DCB-7EE3A2EB94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32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47E315-6195-4FCC-8BA6-EB8FD7F3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AEA28FC-1C5B-4B3B-8412-62C105433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E40EC76-EE42-40E5-9A18-30355A770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0D73666-1589-4B4E-B323-E1DD9F7E4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2189-7F75-4CB9-B3D2-8C5D22B0960B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2BF71DB-E350-414C-AD25-A4EE6CB32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E773B67-9602-496C-81A0-8959B4FA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D298-E314-488B-8DCB-7EE3A2EB94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433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C3D989-0319-4334-B383-1A4EE8D80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FF39F50-190A-49DA-996C-376AB70E3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5EABD69-C8B5-485A-B8C3-81BFE6D9A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8079AF6-409E-4D86-8779-85CC06BD2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625E0F7-59F3-40FC-ACC9-F9127583D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9F8DCA2-EB68-4C0E-8750-A5EC0F629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2189-7F75-4CB9-B3D2-8C5D22B0960B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AE3277C-3419-4F12-98F7-829BC82D4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8A39CD9-B38D-48D2-A6DD-E986AF5A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D298-E314-488B-8DCB-7EE3A2EB94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4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38D243-995D-48E8-A80F-AE50ABE7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72C5131-7FD3-4CDF-98EE-ED63AFB4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2189-7F75-4CB9-B3D2-8C5D22B0960B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7C49761-5D11-4D36-9063-CDB1AFBC2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4BF8B10-6B71-4BD9-B3FD-F89051D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D298-E314-488B-8DCB-7EE3A2EB94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642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DDE6B1B-CF7F-47E7-8803-2570F29FE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2189-7F75-4CB9-B3D2-8C5D22B0960B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13034F6-285D-4596-8DD4-B375935E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09F66F5-9AAF-4B42-BCE3-BA21C47CD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D298-E314-488B-8DCB-7EE3A2EB94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859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7104A7-E07E-4E6C-829F-14DF79CDC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9487667-E0AD-423D-9250-8349A2FE3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618ADA6-0F3F-48EF-98BE-383F70AD6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E66AE2F-463F-4860-B605-B8E512DE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2189-7F75-4CB9-B3D2-8C5D22B0960B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46467C6-AFBE-462F-9584-7FDBC35D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F87D9A4-A016-4D62-A2F7-C6B860757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D298-E314-488B-8DCB-7EE3A2EB94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370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641AFD-5B4F-4EEC-8A32-8E0726F0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7A14167-ECF6-4FAD-B718-3CE12E9DD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617D1B0-2847-44D3-8AF1-993A5D73B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DD8443E-6410-4B07-AEC3-1A29E8F7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2189-7F75-4CB9-B3D2-8C5D22B0960B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BC60161-C44D-410F-B8EC-4445BDF45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0F6C2CE-727E-4161-A711-00D9F7C7E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D298-E314-488B-8DCB-7EE3A2EB94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655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31A3770-4A00-46F5-90DB-AFEF2701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A4EE484-4639-4F7D-8C0A-7C8C82E13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BC413C9-4FDB-4AFE-BC3A-472E47E5D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A2189-7F75-4CB9-B3D2-8C5D22B0960B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2985C5B-98F2-4462-90B0-DBE491200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0D5FFF1-8FA9-4901-A10D-F4A8F8AE9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3D298-E314-488B-8DCB-7EE3A2EB94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420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roparl.europa.eu/doceo/document/A-8-2019-0019_EN.html" TargetMode="External"/><Relationship Id="rId3" Type="http://schemas.openxmlformats.org/officeDocument/2006/relationships/hyperlink" Target="https://ec.europa.eu/digital-single-market/en/news/communication-artificial-intelligence-europe" TargetMode="External"/><Relationship Id="rId7" Type="http://schemas.openxmlformats.org/officeDocument/2006/relationships/hyperlink" Target="https://ec.europa.eu/info/sites/default/files/political-guidelines-next-commission_en_0.pdf" TargetMode="External"/><Relationship Id="rId2" Type="http://schemas.openxmlformats.org/officeDocument/2006/relationships/hyperlink" Target="https://ec.europa.eu/transparency/regdoc/rep/1/2016/EN/1-2016-180-EN-F1-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-lex.europa.eu/legal-content/EN/TXT/?qid=1587034675619&amp;uri=CELEX:32019L1024" TargetMode="External"/><Relationship Id="rId11" Type="http://schemas.openxmlformats.org/officeDocument/2006/relationships/hyperlink" Target="https://digital-strategy.ec.europa.eu/en/library/coordinated-plan-artificial-intelligence-2021-review" TargetMode="External"/><Relationship Id="rId5" Type="http://schemas.openxmlformats.org/officeDocument/2006/relationships/hyperlink" Target="https://ec.europa.eu/digital-single-market/en/news/communication-building-trust-human-centric-artificial-intelligence" TargetMode="External"/><Relationship Id="rId10" Type="http://schemas.openxmlformats.org/officeDocument/2006/relationships/hyperlink" Target="https://ec.europa.eu/info/sites/info/files/report-safety-liability-artificial-intelligence-feb2020_en_1.pdf" TargetMode="External"/><Relationship Id="rId4" Type="http://schemas.openxmlformats.org/officeDocument/2006/relationships/hyperlink" Target="https://ec.europa.eu/knowledge4policy/publication/coordinated-plan-artificial-intelligence-com2018-795-final_en" TargetMode="External"/><Relationship Id="rId9" Type="http://schemas.openxmlformats.org/officeDocument/2006/relationships/hyperlink" Target="https://ec.europa.eu/info/sites/info/files/commission-white-paper-artificial-intelligence-feb2020_en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.europa.eu/doceo/document/TA-9-2020-0275_EN.html" TargetMode="External"/><Relationship Id="rId2" Type="http://schemas.openxmlformats.org/officeDocument/2006/relationships/hyperlink" Target="https://www.europarl.europa.eu/doceo/document/A-8-2017-0005_E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arl.europa.eu/doceo/document/A-9-2020-0176_EN.html" TargetMode="External"/><Relationship Id="rId4" Type="http://schemas.openxmlformats.org/officeDocument/2006/relationships/hyperlink" Target="https://www.europarl.europa.eu/doceo/document/TA-9-2020-0276_EN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-strategy.ec.europa.eu/en/library/assessment-list-trustworthy-artificial-intelligence-altai-self-assessment" TargetMode="External"/><Relationship Id="rId2" Type="http://schemas.openxmlformats.org/officeDocument/2006/relationships/hyperlink" Target="https://ec.europa.eu/digital-single-market/en/news/policy-and-investment-recommendations-trustworthy-artificial-intellige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uturium.ec.europa.eu/en/european-ai-alliance/document/ai-hleg-sectoral-considerations-policy-and-investment-recommendations-trustworthy-a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6C25BC-6D2F-4F56-84FC-5C5698EEF7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Az MI szabályozása – </a:t>
            </a:r>
            <a:br>
              <a:rPr lang="hu-HU" dirty="0"/>
            </a:br>
            <a:r>
              <a:rPr lang="hu-HU" dirty="0"/>
              <a:t>Jogi MI-k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BB0B279-A5D5-483D-BBDA-8026E806AD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Ződi Zsolt</a:t>
            </a:r>
          </a:p>
          <a:p>
            <a:r>
              <a:rPr lang="hu-HU" dirty="0"/>
              <a:t>MSZNY 2022</a:t>
            </a:r>
          </a:p>
        </p:txBody>
      </p:sp>
    </p:spTree>
    <p:extLst>
      <p:ext uri="{BB962C8B-B14F-4D97-AF65-F5344CB8AC3E}">
        <p14:creationId xmlns:p14="http://schemas.microsoft.com/office/powerpoint/2010/main" val="41238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C713CD-2965-4744-95F0-6CA9774B3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Bizottság dokumentumai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72C7AD-2353-43C0-B26D-93ED77875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1427018"/>
            <a:ext cx="10827327" cy="474994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04 2016 </a:t>
            </a:r>
            <a:r>
              <a:rPr lang="en-US" sz="14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Digitizing European Industry – </a:t>
            </a:r>
            <a:r>
              <a:rPr lang="en-US" sz="1400" u="sng" noProof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https://ec.europa.eu/transparency/regdoc/rep/1/2016/EN/1-2016-180-EN-F1-1.PDF</a:t>
            </a:r>
            <a:endParaRPr lang="en-US" sz="14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04 2018 </a:t>
            </a:r>
            <a:r>
              <a:rPr lang="en-US" sz="14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Artificial Intelligence for Europe  </a:t>
            </a:r>
            <a:r>
              <a:rPr lang="en-US" sz="1400" u="sng" noProof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https://ec.europa.eu/digital-single-market/en/news/communication-artificial-intelligence-europe</a:t>
            </a:r>
            <a:endParaRPr lang="en-US" sz="14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 2018 C</a:t>
            </a:r>
            <a:r>
              <a:rPr lang="en-US" sz="14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oordinated Action Plan on Artificial Intelligence: </a:t>
            </a:r>
            <a:r>
              <a:rPr lang="en-US" sz="1400" u="sng" noProof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https://ec.europa.eu/knowledge4policy/publication/coordinated-plan-artificial-intelligence-com2018-795-final_en</a:t>
            </a:r>
            <a:r>
              <a:rPr lang="en-US" sz="14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(and Annexes) “Shaping Europe’s Digital Future” 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04 2019 </a:t>
            </a:r>
            <a:r>
              <a:rPr lang="en-US" sz="14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“Building Trust in Human-Centric Artificial Intelligence” </a:t>
            </a:r>
            <a:r>
              <a:rPr lang="en-US" sz="1400" u="sng" noProof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https://ec.europa.eu/digital-single-market/en/news/communication-building-trust-human-centric-artificial-intelligence</a:t>
            </a:r>
            <a:r>
              <a:rPr lang="en-US" sz="14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06 2019 </a:t>
            </a:r>
            <a:r>
              <a:rPr lang="en-US" sz="14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Directive 2019/1024 on open data and the re-use of public sector information </a:t>
            </a:r>
            <a:r>
              <a:rPr lang="en-US" sz="1400" u="sng" noProof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https://eur-lex.europa.eu/legal-content/EN/TXT/?qid=1587034675619&amp;uri=CELEX:32019L1024</a:t>
            </a:r>
            <a:endParaRPr lang="en-US" sz="14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09 2019 </a:t>
            </a:r>
            <a:r>
              <a:rPr lang="en-US" sz="14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Ursula van der Leyen’s political Guidelines </a:t>
            </a:r>
            <a:r>
              <a:rPr lang="en-US" sz="1400" u="sng" noProof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https://ec.europa.eu/info/sites/default/files/political-guidelines-next-commission_en_0.pdf</a:t>
            </a:r>
            <a:endParaRPr lang="en-US" sz="1400" u="sng" noProof="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b="1" noProof="0" dirty="0">
                <a:latin typeface="Calibri" panose="020F0502020204030204" pitchFamily="34" charset="0"/>
                <a:cs typeface="Times New Roman" panose="02020603050405020304" pitchFamily="18" charset="0"/>
              </a:rPr>
              <a:t>01 2020 </a:t>
            </a:r>
            <a:r>
              <a:rPr lang="en-US" sz="1400" noProof="0" dirty="0">
                <a:latin typeface="Calibri" panose="020F0502020204030204" pitchFamily="34" charset="0"/>
                <a:cs typeface="Times New Roman" panose="02020603050405020304" pitchFamily="18" charset="0"/>
              </a:rPr>
              <a:t>Report on a comprehensive European industrial policy on artificial intelligence and robotics </a:t>
            </a:r>
            <a:r>
              <a:rPr lang="en-US" sz="1400" u="sng" noProof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https://www.europarl.europa.eu/doceo/document/A-8-2019-0019_EN.html</a:t>
            </a:r>
            <a:r>
              <a:rPr lang="en-US" sz="1400" u="sng" noProof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02 2020</a:t>
            </a:r>
            <a:r>
              <a:rPr lang="en-US" sz="14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Commission’s White Paper on Artificial Intelligence – </a:t>
            </a:r>
            <a:r>
              <a:rPr lang="en-US" sz="1400" u="sng" noProof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https://ec.europa.eu/info/sites/info/files/commission-white-paper-artificial-intelligence-feb2020_en.pdf</a:t>
            </a:r>
            <a:r>
              <a:rPr lang="en-US" sz="14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02 2020 </a:t>
            </a:r>
            <a:r>
              <a:rPr lang="en-US" sz="14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on the safety and liability implications of Artificial Intelligence, the Internet of Things and robotics </a:t>
            </a:r>
            <a:r>
              <a:rPr lang="en-US" sz="1400" u="sng" noProof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https://ec.europa.eu/info/sites/info/files/report-safety-liability-artificial-intelligence-feb2020_en_1.pdf</a:t>
            </a:r>
            <a:r>
              <a:rPr lang="en-US" sz="14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400" b="1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04 2021 </a:t>
            </a:r>
            <a:r>
              <a:rPr lang="en-US" sz="14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Coordinated Action Plan 2021 review </a:t>
            </a:r>
            <a:r>
              <a:rPr lang="en-US" sz="14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https://digital-strategy.ec.europa.eu/en/library/coordinated-plan-artificial-intelligence-2021-review</a:t>
            </a:r>
            <a:r>
              <a:rPr lang="en-US" sz="14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39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56F66A-9B9B-4999-BF58-F03616F2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Parlament erőfeszítései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993E14A-FDAA-4CFF-B89A-8DF7317F1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01 2017 </a:t>
            </a:r>
            <a:r>
              <a:rPr lang="en-US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with recommendations to the Commission on Civil Law Rules on Robotics  </a:t>
            </a:r>
            <a:r>
              <a:rPr lang="en-US" u="sng" noProof="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https://www.europarl.europa.eu/doceo/document/A-8-2017-0005_EN.html</a:t>
            </a:r>
            <a:endParaRPr lang="en-US" u="sng" noProof="0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10 2020 </a:t>
            </a:r>
            <a:r>
              <a:rPr lang="en-US" sz="28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Parliament resolution of 20 October 2020 with recommendations to the Commission on a framework of ethical aspects of artificial intelligence, robotics and related technologies, </a:t>
            </a:r>
            <a:r>
              <a:rPr lang="en-US" sz="28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https://www.europarl.europa.eu/doceo/document/TA-9-2020-0275_EN.html</a:t>
            </a:r>
            <a:r>
              <a:rPr lang="en-US" sz="28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10 2020 </a:t>
            </a:r>
            <a:r>
              <a:rPr lang="en-US" sz="28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 liability regime for artificial intelligence, </a:t>
            </a:r>
            <a:r>
              <a:rPr lang="en-US" sz="28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https://www.europarl.europa.eu/doceo/document/TA-9-2020-0276_EN.html</a:t>
            </a:r>
            <a:r>
              <a:rPr lang="en-US" sz="28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10 2020 </a:t>
            </a:r>
            <a:r>
              <a:rPr lang="en-US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intellectual property rights for the development of artificial intelligence technologies </a:t>
            </a:r>
            <a:r>
              <a:rPr lang="en-US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https://www.europarl.europa.eu/doceo/document/A-9-2020-0176_EN.html</a:t>
            </a:r>
            <a:r>
              <a:rPr lang="en-US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10 2020 </a:t>
            </a:r>
            <a:r>
              <a:rPr lang="en-US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Parliament resolution of 20 October 2020 on intellectual property rights for the development of artificial intelligence technologies, 2020/2015(INI).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10 2020 </a:t>
            </a:r>
            <a:r>
              <a:rPr lang="en-US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Parliament Draft Report, Artificial intelligence in criminal law and its use by the police and judicial authorities in criminal matters, 2020/2016(INI).</a:t>
            </a:r>
            <a:endParaRPr lang="en-US" noProof="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171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3E509E-B72D-4D61-A55A-5914493A1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AI HLEG dokumentumai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C296C1-4788-49E7-BA01-4A10BEE96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/>
              <a:t>Az AI HLEG szakértői csoport, amely tanácsokat ad a Bizottságnak az AI stratégiával kapcsolatban. A tagok között akadémiai, civil társadalmi és ipari képviselők is megtalálhatók.</a:t>
            </a:r>
          </a:p>
          <a:p>
            <a:r>
              <a:rPr lang="en-US" sz="28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04 2018</a:t>
            </a:r>
            <a:r>
              <a:rPr lang="en-US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Setup of High Level Expert Group on Artificial Intelligence </a:t>
            </a:r>
            <a:endParaRPr lang="en-US" sz="2800" b="1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04 2019 </a:t>
            </a:r>
            <a:r>
              <a:rPr lang="en-US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Ethics Guidelines of AI HLEG: </a:t>
            </a:r>
            <a:r>
              <a:rPr lang="en-US" sz="2800" u="sng" noProof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https://digital-strategy.ec.europa.eu/en/library/ethics-guidelines-trustworthy-ai</a:t>
            </a:r>
            <a:endParaRPr lang="en-US" sz="2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06 2019</a:t>
            </a:r>
            <a:r>
              <a:rPr lang="en-US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Policy and Investment Recommendations of AI HLEG : </a:t>
            </a:r>
            <a:r>
              <a:rPr lang="en-US" sz="2800" u="sng" noProof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https://ec.europa.eu/digital-single-market/en/news/policy-and-investment-recommendations-trustworthy-artificial-intelligence</a:t>
            </a:r>
            <a:endParaRPr lang="en-US" sz="2800" u="sng" noProof="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07 2020 </a:t>
            </a:r>
            <a:r>
              <a:rPr lang="en-US" sz="28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List for Trustworthy Artificial Intelligence (ALTAI) for self-assessment </a:t>
            </a:r>
            <a:r>
              <a:rPr lang="en-US" sz="28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https://digital-strategy.ec.europa.eu/en/library/assessment-list-trustworthy-artificial-intelligence-altai-self-assessment</a:t>
            </a:r>
            <a:r>
              <a:rPr lang="en-US" sz="2800" noProof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07 2020 </a:t>
            </a:r>
            <a:r>
              <a:rPr lang="en-US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HLEG - Sectoral Considerations on Policy and Investment Recommendations for Trustworthy AI - </a:t>
            </a:r>
            <a:r>
              <a:rPr lang="en-US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https://futurium.ec.europa.eu/en/european-ai-alliance/document/ai-hleg-sectoral-considerations-policy-and-investment-recommendations-trustworthy-ai</a:t>
            </a:r>
            <a:r>
              <a:rPr lang="en-US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2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769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F8AD3F-C3BC-4056-B6AF-99A390FF4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/>
              <a:t>A mesterséges intelligencia kódex</a:t>
            </a:r>
          </a:p>
        </p:txBody>
      </p:sp>
    </p:spTree>
    <p:extLst>
      <p:ext uri="{BB962C8B-B14F-4D97-AF65-F5344CB8AC3E}">
        <p14:creationId xmlns:p14="http://schemas.microsoft.com/office/powerpoint/2010/main" val="25995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D19F7A-E9A0-4B7B-8C0B-40F12FA6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Kódexről általában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FE15D7-F899-4CB7-B030-D12857386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r>
              <a:rPr lang="hu-HU" sz="28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bizottság közzéteszi a Mesterséges Intelligencia Kódex tervezetét</a:t>
            </a:r>
            <a:endParaRPr lang="en-US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EURÓPAI PARLAMENT ÉS A TANÁCS RENDELETE</a:t>
            </a:r>
            <a:r>
              <a:rPr lang="hu-HU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MESTERSÉGES INTELLIGENCIÁRA VONATKOZÓ HARMONIZÁLT SZABÁLYOK (A MESTERSÉGES INTELLIGENCIÁRÓL SZÓLÓ JOGSZABÁLY) MEGÁLLAPÍTÁSÁRÓL ÉS EGYES UNIÓS JOGALKOTÁSI AKTUSOK MÓDOSÍTÁSÁRÓL</a:t>
            </a:r>
            <a:endParaRPr lang="hu-HU" sz="2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Calibri" panose="020F0502020204030204" pitchFamily="34" charset="0"/>
                <a:cs typeface="Times New Roman" panose="02020603050405020304" pitchFamily="18" charset="0"/>
              </a:rPr>
              <a:t>Még nem elfogadott szöveg</a:t>
            </a:r>
            <a:endParaRPr lang="en-US" noProof="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518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4B035D-CEDE-460E-AF25-9C5B46F9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Kódex céljai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9855AD3-0D7A-47AB-8C39-479642FB3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Egyszerre elősegíteni a mesterséges intelligencia elterjedését</a:t>
            </a:r>
          </a:p>
          <a:p>
            <a:r>
              <a:rPr lang="hu-HU" dirty="0"/>
              <a:t>És a kockázatok minimalizálását</a:t>
            </a:r>
          </a:p>
        </p:txBody>
      </p:sp>
    </p:spTree>
    <p:extLst>
      <p:ext uri="{BB962C8B-B14F-4D97-AF65-F5344CB8AC3E}">
        <p14:creationId xmlns:p14="http://schemas.microsoft.com/office/powerpoint/2010/main" val="114435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883ACE-E5E0-4225-811E-5B2A0DB4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jogalkotás formája és módszerei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FA73A8-7AAA-4E2A-89CC-F4BA9B511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Kötelező rendelet, vagy átültetendő irányelv? </a:t>
            </a:r>
          </a:p>
          <a:p>
            <a:r>
              <a:rPr lang="hu-HU" sz="4000" b="1" dirty="0"/>
              <a:t>Rendelet</a:t>
            </a:r>
          </a:p>
          <a:p>
            <a:r>
              <a:rPr lang="hu-HU" dirty="0"/>
              <a:t>Általános szabályozás, vagy ágazat szabályok? </a:t>
            </a:r>
          </a:p>
          <a:p>
            <a:r>
              <a:rPr lang="hu-HU" sz="4400" b="1" dirty="0"/>
              <a:t>Általános „kódex”</a:t>
            </a:r>
          </a:p>
          <a:p>
            <a:r>
              <a:rPr lang="hu-HU" dirty="0"/>
              <a:t>Ex post facto, vagy ex ante szabályozás? </a:t>
            </a:r>
          </a:p>
          <a:p>
            <a:r>
              <a:rPr lang="hu-HU" sz="4400" b="1" dirty="0"/>
              <a:t>Ex ante</a:t>
            </a:r>
          </a:p>
          <a:p>
            <a:r>
              <a:rPr lang="hu-HU" dirty="0"/>
              <a:t>Magatartási vagy termékmegfelelési szabályok? </a:t>
            </a:r>
          </a:p>
          <a:p>
            <a:r>
              <a:rPr lang="hu-HU" sz="4300" b="1" dirty="0"/>
              <a:t>Termékmegfelelés EU-s szabályai</a:t>
            </a:r>
          </a:p>
        </p:txBody>
      </p:sp>
    </p:spTree>
    <p:extLst>
      <p:ext uri="{BB962C8B-B14F-4D97-AF65-F5344CB8AC3E}">
        <p14:creationId xmlns:p14="http://schemas.microsoft.com/office/powerpoint/2010/main" val="277680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28C61C-3991-4056-8351-C02A0F42C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Kikre és mire terjed ki a kódex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A5D101-8CF2-43F1-9DE2-D1201AC92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Kikre? </a:t>
            </a:r>
          </a:p>
          <a:p>
            <a:pPr lvl="1"/>
            <a:r>
              <a:rPr lang="hu-HU" dirty="0"/>
              <a:t>szolgáltatók (fejlesztők), </a:t>
            </a:r>
          </a:p>
          <a:p>
            <a:pPr lvl="1"/>
            <a:r>
              <a:rPr lang="hu-HU" dirty="0"/>
              <a:t>akik forgalomba hozzák vagy üzembe helyezik az AI rendszereket</a:t>
            </a:r>
          </a:p>
          <a:p>
            <a:pPr lvl="1"/>
            <a:r>
              <a:rPr lang="hu-HU" dirty="0"/>
              <a:t>az Unión belül található (bárki, aki használja) AI -rendszerek felhasználói</a:t>
            </a:r>
          </a:p>
          <a:p>
            <a:pPr lvl="1"/>
            <a:r>
              <a:rPr lang="hu-HU" dirty="0"/>
              <a:t>olyan mesterséges intelligencia -rendszerek szolgáltatói és felhasználói, akik olyan harmadik országban találhatók, ahol a rendszer által előállított outputot az Unióban használják fel</a:t>
            </a:r>
          </a:p>
          <a:p>
            <a:r>
              <a:rPr lang="hu-HU" dirty="0"/>
              <a:t>Mire? </a:t>
            </a:r>
          </a:p>
          <a:p>
            <a:pPr lvl="1"/>
            <a:r>
              <a:rPr lang="hu-HU" dirty="0"/>
              <a:t>A 3. cikkben és az 1. mellékletben meghatározott AI –rendszerek</a:t>
            </a:r>
          </a:p>
          <a:p>
            <a:pPr lvl="1"/>
            <a:r>
              <a:rPr lang="hu-HU" dirty="0"/>
              <a:t>Kivéve az AI rendszereket, amelyeket kizárólag katonai célokra fejlesztettek ki vagy használtak</a:t>
            </a:r>
          </a:p>
        </p:txBody>
      </p:sp>
    </p:spTree>
    <p:extLst>
      <p:ext uri="{BB962C8B-B14F-4D97-AF65-F5344CB8AC3E}">
        <p14:creationId xmlns:p14="http://schemas.microsoft.com/office/powerpoint/2010/main" val="262911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AB07FA-5BC7-401B-8853-4E4D7E00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86" y="122387"/>
            <a:ext cx="10319987" cy="833578"/>
          </a:xfrm>
        </p:spPr>
        <p:txBody>
          <a:bodyPr/>
          <a:lstStyle/>
          <a:p>
            <a:r>
              <a:rPr lang="hu-HU" dirty="0"/>
              <a:t>Táblázatos formában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1BA77AA2-28ED-4418-AD01-F307C08777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6400" y="1329331"/>
          <a:ext cx="11321143" cy="5406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5763">
                  <a:extLst>
                    <a:ext uri="{9D8B030D-6E8A-4147-A177-3AD203B41FA5}">
                      <a16:colId xmlns:a16="http://schemas.microsoft.com/office/drawing/2014/main" val="2702102709"/>
                    </a:ext>
                  </a:extLst>
                </a:gridCol>
                <a:gridCol w="2165763">
                  <a:extLst>
                    <a:ext uri="{9D8B030D-6E8A-4147-A177-3AD203B41FA5}">
                      <a16:colId xmlns:a16="http://schemas.microsoft.com/office/drawing/2014/main" val="877532898"/>
                    </a:ext>
                  </a:extLst>
                </a:gridCol>
                <a:gridCol w="1947749">
                  <a:extLst>
                    <a:ext uri="{9D8B030D-6E8A-4147-A177-3AD203B41FA5}">
                      <a16:colId xmlns:a16="http://schemas.microsoft.com/office/drawing/2014/main" val="1321440801"/>
                    </a:ext>
                  </a:extLst>
                </a:gridCol>
                <a:gridCol w="1685414">
                  <a:extLst>
                    <a:ext uri="{9D8B030D-6E8A-4147-A177-3AD203B41FA5}">
                      <a16:colId xmlns:a16="http://schemas.microsoft.com/office/drawing/2014/main" val="3319014579"/>
                    </a:ext>
                  </a:extLst>
                </a:gridCol>
                <a:gridCol w="1685414">
                  <a:extLst>
                    <a:ext uri="{9D8B030D-6E8A-4147-A177-3AD203B41FA5}">
                      <a16:colId xmlns:a16="http://schemas.microsoft.com/office/drawing/2014/main" val="1747672681"/>
                    </a:ext>
                  </a:extLst>
                </a:gridCol>
                <a:gridCol w="1671040">
                  <a:extLst>
                    <a:ext uri="{9D8B030D-6E8A-4147-A177-3AD203B41FA5}">
                      <a16:colId xmlns:a16="http://schemas.microsoft.com/office/drawing/2014/main" val="2611465474"/>
                    </a:ext>
                  </a:extLst>
                </a:gridCol>
              </a:tblGrid>
              <a:tr h="518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Kategória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Alkategória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Al-alkategória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Definíció, felsorolás helye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Példa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</a:rPr>
                        <a:t>Mi vonatkozik rá? 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extLst>
                  <a:ext uri="{0D108BD9-81ED-4DB2-BD59-A6C34878D82A}">
                    <a16:rowId xmlns:a16="http://schemas.microsoft.com/office/drawing/2014/main" val="3039996779"/>
                  </a:ext>
                </a:extLst>
              </a:tr>
              <a:tr h="714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Tiltott MI-k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-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-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5. cikk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Tudatalatti manipulációt megvalósító MI-k 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Teljes jogszabály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extLst>
                  <a:ext uri="{0D108BD9-81ED-4DB2-BD59-A6C34878D82A}">
                    <a16:rowId xmlns:a16="http://schemas.microsoft.com/office/drawing/2014/main" val="4050918297"/>
                  </a:ext>
                </a:extLst>
              </a:tr>
              <a:tr h="51849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Nagy kockázatú MI-k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Termékek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Nagyon magas kockázatú termékek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2 (2) cikk ; II. melléklet B. szakasz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Légijárművek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csak 84. cikk 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extLst>
                  <a:ext uri="{0D108BD9-81ED-4DB2-BD59-A6C34878D82A}">
                    <a16:rowId xmlns:a16="http://schemas.microsoft.com/office/drawing/2014/main" val="2962588364"/>
                  </a:ext>
                </a:extLst>
              </a:tr>
              <a:tr h="69391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-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Alacsonyabb kockázatú termékek 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II. melléklet A. szakasz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Gépek, játékok biztonsági rendszerei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Teljes jogszabály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extLst>
                  <a:ext uri="{0D108BD9-81ED-4DB2-BD59-A6C34878D82A}">
                    <a16:rowId xmlns:a16="http://schemas.microsoft.com/office/drawing/2014/main" val="3491895792"/>
                  </a:ext>
                </a:extLst>
              </a:tr>
              <a:tr h="51849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Egyéb rendszerek 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6(2) cikk; III. melléklet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Biometrikus azonosító rendszerek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Teljes jogszabály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extLst>
                  <a:ext uri="{0D108BD9-81ED-4DB2-BD59-A6C34878D82A}">
                    <a16:rowId xmlns:a16="http://schemas.microsoft.com/office/drawing/2014/main" val="415225784"/>
                  </a:ext>
                </a:extLst>
              </a:tr>
              <a:tr h="51849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Egyéb MI-k 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Tájékoztatási kötelezettséggel együttjáró MI-k 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52. cikk 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Chatbotok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csak 52. cikk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extLst>
                  <a:ext uri="{0D108BD9-81ED-4DB2-BD59-A6C34878D82A}">
                    <a16:rowId xmlns:a16="http://schemas.microsoft.com/office/drawing/2014/main" val="1837176306"/>
                  </a:ext>
                </a:extLst>
              </a:tr>
              <a:tr h="86933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A jogszabály által nem érintett MI-k 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-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-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Minden egyéb MI (pl. platformok rendező algoritmusai) 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</a:rPr>
                        <a:t>-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63" marR="67063" marT="0" marB="0"/>
                </a:tc>
                <a:extLst>
                  <a:ext uri="{0D108BD9-81ED-4DB2-BD59-A6C34878D82A}">
                    <a16:rowId xmlns:a16="http://schemas.microsoft.com/office/drawing/2014/main" val="3909848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18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40B589-4143-42E2-A5F1-990FA2FF6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MI definíciója a kódex szerint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4C89566-CA86-4E56-BA08-792F91732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A szoftver legfontosabb funkcionális jellemzői alapján</a:t>
            </a:r>
          </a:p>
          <a:p>
            <a:pPr lvl="1"/>
            <a:r>
              <a:rPr lang="hu-HU" dirty="0"/>
              <a:t>az ember által meghatározott célkitűzések adott csoportja tekintetében olyan kimeneteket, például tartalmat, előrejelzéseket, ajánlásokat vagy döntéseket képes generálni, amelyek befolyásolják azt a környezetet, amellyel kölcsönhatásba lépnek;</a:t>
            </a:r>
          </a:p>
          <a:p>
            <a:pPr marL="0" indent="0">
              <a:buNone/>
            </a:pPr>
            <a:r>
              <a:rPr lang="hu-HU" dirty="0"/>
              <a:t>ÉS az alábbi technikák közül egyet vagy többet használ:</a:t>
            </a:r>
          </a:p>
          <a:p>
            <a:pPr marL="0" indent="0">
              <a:buNone/>
            </a:pPr>
            <a:r>
              <a:rPr lang="hu-HU" dirty="0"/>
              <a:t>a) Gépi tanulási megközelítések, ideértve a felügyelt, a felügyelet nélküli és a megerősítő tanulást, a módszerek széles skálájának, többek között a mélytanulásnak az alkalmazásával;</a:t>
            </a:r>
          </a:p>
          <a:p>
            <a:pPr marL="0" indent="0">
              <a:buNone/>
            </a:pPr>
            <a:r>
              <a:rPr lang="hu-HU" dirty="0"/>
              <a:t>b) Logikai és tudásalapú megközelítések, beleértve a tudás megjelenítését, az induktív (logikai) programozást, a tudásbázisokat, a következtetőmotorokat, a(z) (szimbolikus) érvelést és a szakértői rendszereket;</a:t>
            </a:r>
          </a:p>
          <a:p>
            <a:pPr marL="0" indent="0">
              <a:buNone/>
            </a:pPr>
            <a:r>
              <a:rPr lang="hu-HU" dirty="0"/>
              <a:t>c) Statisztikai megközelítések, </a:t>
            </a:r>
            <a:r>
              <a:rPr lang="hu-HU" dirty="0" err="1"/>
              <a:t>Bayes</a:t>
            </a:r>
            <a:r>
              <a:rPr lang="hu-HU" dirty="0"/>
              <a:t>-féle becslés, keresési és optimalizálási módszerek.</a:t>
            </a:r>
          </a:p>
        </p:txBody>
      </p:sp>
    </p:spTree>
    <p:extLst>
      <p:ext uri="{BB962C8B-B14F-4D97-AF65-F5344CB8AC3E}">
        <p14:creationId xmlns:p14="http://schemas.microsoft.com/office/powerpoint/2010/main" val="406315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9064A9-2256-41F1-8803-6706D6DF3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MI szabályozása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722D60-1957-4C36-BADD-11906FEED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851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EFCB72-76E4-4482-B041-9AF5BA979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MI típusai 1. Tiltott MI-k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EB1631-0B26-496D-95A6-64853A37D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b="1" dirty="0" err="1"/>
              <a:t>szubliminális</a:t>
            </a:r>
            <a:r>
              <a:rPr lang="hu-HU" sz="2400" b="1" dirty="0"/>
              <a:t> technikákat alkalmazó </a:t>
            </a:r>
            <a:r>
              <a:rPr lang="hu-HU" sz="2400" dirty="0"/>
              <a:t>amelyek a személyek egy meghatározott csoportjának életkor, </a:t>
            </a:r>
          </a:p>
          <a:p>
            <a:r>
              <a:rPr lang="hu-HU" sz="2400" dirty="0"/>
              <a:t>testi vagy szellemi fogyatékosság miatt fennálló </a:t>
            </a:r>
            <a:r>
              <a:rPr lang="hu-HU" sz="2400" b="1" dirty="0"/>
              <a:t>valamilyen sebezhetőségét kihasználó</a:t>
            </a:r>
            <a:endParaRPr lang="hu-HU" sz="2400" dirty="0"/>
          </a:p>
          <a:p>
            <a:r>
              <a:rPr lang="hu-HU" sz="2400" dirty="0"/>
              <a:t>természetes személyek </a:t>
            </a:r>
            <a:r>
              <a:rPr lang="hu-HU" sz="2400" b="1" dirty="0"/>
              <a:t>megbízhatóságának értékelésére szolgáló</a:t>
            </a:r>
            <a:endParaRPr lang="hu-HU" sz="2400" dirty="0"/>
          </a:p>
          <a:p>
            <a:r>
              <a:rPr lang="hu-HU" sz="2400" b="1" dirty="0"/>
              <a:t>„valós idejű” távoli </a:t>
            </a:r>
            <a:r>
              <a:rPr lang="hu-HU" sz="2400" b="1" dirty="0" err="1"/>
              <a:t>biometrikus</a:t>
            </a:r>
            <a:r>
              <a:rPr lang="hu-HU" sz="2400" b="1" dirty="0"/>
              <a:t> azonosító rendszerek használata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71864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3E93EE-D39E-4F1B-BCB5-CCC647977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MI-k típusai 2. – nagy kockázatú rendszerek 1. Nagyon magas kockázatú termékek és közepes kockázatú termékek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F9E88D2-5002-49EF-BDA6-D133ED822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Nagyon magas kockázatú termékek</a:t>
            </a:r>
          </a:p>
          <a:p>
            <a:r>
              <a:rPr lang="hu-HU" dirty="0"/>
              <a:t>Légijárművek, járművek, mezőgazdasági gépek, stb. biztonsági komponensei</a:t>
            </a:r>
          </a:p>
          <a:p>
            <a:r>
              <a:rPr lang="hu-HU" dirty="0"/>
              <a:t>Valójában ezekre nem vonatkozik az MI kódex, csak az a szabály, hogy a Bizottság rendszeresen értékeli a terméklistákat</a:t>
            </a:r>
          </a:p>
          <a:p>
            <a:pPr marL="0" indent="0">
              <a:buNone/>
            </a:pPr>
            <a:r>
              <a:rPr lang="hu-HU" dirty="0"/>
              <a:t>Közepes kockázatú termékek</a:t>
            </a:r>
          </a:p>
          <a:p>
            <a:r>
              <a:rPr lang="hu-HU" dirty="0"/>
              <a:t>Gépek, játékok felvonók biztonsági rendszerei </a:t>
            </a:r>
          </a:p>
          <a:p>
            <a:r>
              <a:rPr lang="hu-HU" dirty="0"/>
              <a:t>A teljes kódex vonatkozik rájuk</a:t>
            </a:r>
          </a:p>
        </p:txBody>
      </p:sp>
    </p:spTree>
    <p:extLst>
      <p:ext uri="{BB962C8B-B14F-4D97-AF65-F5344CB8AC3E}">
        <p14:creationId xmlns:p14="http://schemas.microsoft.com/office/powerpoint/2010/main" val="395848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A0B07C-1314-4778-B995-8A7D17C6E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MI-k típusai 2. – nagy kockázatú rendszerek 2. Egyéb nagy kockázatú rendszerek 1.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F75A3E-14F0-4FAB-B8E9-F0E287635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1600" b="1" dirty="0"/>
              <a:t>1. Természetes személyek </a:t>
            </a:r>
            <a:r>
              <a:rPr lang="hu-HU" sz="1600" b="1" dirty="0" err="1"/>
              <a:t>biometrikus</a:t>
            </a:r>
            <a:r>
              <a:rPr lang="hu-HU" sz="1600" b="1" dirty="0"/>
              <a:t> azonosítása és kategorizálása:</a:t>
            </a:r>
          </a:p>
          <a:p>
            <a:pPr marL="0" indent="0">
              <a:buNone/>
            </a:pPr>
            <a:r>
              <a:rPr lang="hu-HU" sz="1600" dirty="0"/>
              <a:t>a) természetes személyek „valós idejű” és „nem valós idejű” távoli </a:t>
            </a:r>
            <a:r>
              <a:rPr lang="hu-HU" sz="1600" dirty="0" err="1"/>
              <a:t>biometrikus</a:t>
            </a:r>
            <a:r>
              <a:rPr lang="hu-HU" sz="1600" dirty="0"/>
              <a:t> azonosítására szolgáló MI-rendszerek.</a:t>
            </a:r>
          </a:p>
          <a:p>
            <a:pPr marL="0" indent="0">
              <a:buNone/>
            </a:pPr>
            <a:r>
              <a:rPr lang="hu-HU" sz="1600" b="1" dirty="0"/>
              <a:t>2. A kritikus infrastruktúra irányítása és működtetése:</a:t>
            </a:r>
          </a:p>
          <a:p>
            <a:pPr marL="0" indent="0">
              <a:buNone/>
            </a:pPr>
            <a:r>
              <a:rPr lang="hu-HU" sz="1600" dirty="0"/>
              <a:t>a) a közúti forgalom irányításában és működtetésében, valamint a víz-, gáz-, fűtési és villamosenergia-szolgáltatás során biztonsági alkatrészként használt MI-rendszerek.</a:t>
            </a:r>
          </a:p>
          <a:p>
            <a:pPr marL="0" indent="0">
              <a:buNone/>
            </a:pPr>
            <a:r>
              <a:rPr lang="hu-HU" sz="1600" b="1" dirty="0"/>
              <a:t>3.Oktatás és szakképzés:</a:t>
            </a:r>
          </a:p>
          <a:p>
            <a:pPr marL="0" indent="0">
              <a:buNone/>
            </a:pPr>
            <a:r>
              <a:rPr lang="hu-HU" sz="1600" dirty="0"/>
              <a:t>a) a természetes személyek oktatási és szakképzési intézményekhez való hozzáférésének vagy hozzárendelésének meghatározására szolgáló MI-rendszerek;</a:t>
            </a:r>
          </a:p>
          <a:p>
            <a:pPr marL="0" indent="0">
              <a:buNone/>
            </a:pPr>
            <a:r>
              <a:rPr lang="hu-HU" sz="1600" dirty="0"/>
              <a:t>b) az oktatási és szakképzési intézmények hallgatóinak értékelésére, valamint az oktatási intézményekbe való felvételhez általában szükséges tesztek résztvevőinek értékelésére szolgáló MI-rendszerek.</a:t>
            </a:r>
          </a:p>
          <a:p>
            <a:pPr marL="0" indent="0">
              <a:buNone/>
            </a:pPr>
            <a:r>
              <a:rPr lang="hu-HU" sz="1600" b="1" dirty="0"/>
              <a:t>4. Foglalkoztatás, a munkavállalók irányítása és az önfoglalkoztatáshoz való hozzáférés:</a:t>
            </a:r>
          </a:p>
          <a:p>
            <a:pPr marL="0" indent="0">
              <a:buNone/>
            </a:pPr>
            <a:r>
              <a:rPr lang="hu-HU" sz="1600" dirty="0"/>
              <a:t>a) természetes személyek toborzására vagy kiválasztására, különösen az üres álláshelyek meghirdetésére, a pályázatok előszűrésére vagy szűrésére, valamint a jelöltek interjúk vagy tesztek során történő értékelésére szolgáló MI-rendszerek;</a:t>
            </a:r>
          </a:p>
          <a:p>
            <a:pPr marL="0" indent="0">
              <a:buNone/>
            </a:pPr>
            <a:r>
              <a:rPr lang="hu-HU" sz="1600" dirty="0"/>
              <a:t>b) olyan MI-rendszerek, amelyeknek célja a munkával kapcsolatos szerződéses kapcsolatok előmozdítására és megszüntetésére vonatkozó döntések meghozatala, a feladatok kiosztása, valamint az ilyen kapcsolatokban részt vevő személyek teljesítményének és magatartásának nyomon követése és értékelése.</a:t>
            </a:r>
          </a:p>
        </p:txBody>
      </p:sp>
    </p:spTree>
    <p:extLst>
      <p:ext uri="{BB962C8B-B14F-4D97-AF65-F5344CB8AC3E}">
        <p14:creationId xmlns:p14="http://schemas.microsoft.com/office/powerpoint/2010/main" val="415146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42E2BC-4BEA-4EEA-8BCF-625DFD29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MI-k típusai 2. – nagy kockázatú rendszerek 2. Egyéb nagy kockázatú rendszerek 2.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09D7AE-C2AB-400D-A0A8-774DFFFA7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7" y="1690688"/>
            <a:ext cx="11055927" cy="502876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b="1" dirty="0"/>
              <a:t>5. Az alapvető magánszolgáltatásokhoz, valamint a közszolgáltatásokhoz és előnyökhöz való hozzáférés és ezek igénybevétele: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/>
              <a:t>a)olyan MI-rendszerek, amelyeket hatóságok vagy hatóságok nevében használnak a természetes személyek állami segítségnyújtási </a:t>
            </a:r>
            <a:r>
              <a:rPr lang="hu-HU" sz="1200" b="1" dirty="0"/>
              <a:t>ellátásokra</a:t>
            </a:r>
            <a:r>
              <a:rPr lang="hu-HU" sz="1200" dirty="0"/>
              <a:t> és szolgáltatásokra való jogosultságának értékelésére, valamint az ilyen ellátások és szolgáltatások nyújtására, csökkentésére, visszavonására vagy visszaigénylésére;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/>
              <a:t>b)a természetes személyek </a:t>
            </a:r>
            <a:r>
              <a:rPr lang="hu-HU" sz="1200" b="1" dirty="0"/>
              <a:t>hitelképességének</a:t>
            </a:r>
            <a:r>
              <a:rPr lang="hu-HU" sz="1200" dirty="0"/>
              <a:t> értékelésére vagy hitelpontszámuk megállapítására szolgáló MI-rendszerek, kivéve a kis méretű szolgáltatók által saját használatra üzembe helyezett MI-rendszereket;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/>
              <a:t>c)olyan MI-rendszerek, amelyeket a </a:t>
            </a:r>
            <a:r>
              <a:rPr lang="hu-HU" sz="1200" b="1" dirty="0"/>
              <a:t>vészhelyzeti első reagálási szolgáltatások </a:t>
            </a:r>
            <a:r>
              <a:rPr lang="hu-HU" sz="1200" dirty="0"/>
              <a:t>– többek között tűzoltók és orvosi segítségnyújtás – biztosítására vagy a kiküldésük elsőbbségének megállapítására használnak.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b="1" dirty="0"/>
              <a:t>6.Bűnüldözés: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/>
              <a:t>a)olyan MI-rendszerek, amelyeket a bűnüldöző hatóságok a természetes személyekre vonatkozó </a:t>
            </a:r>
            <a:r>
              <a:rPr lang="hu-HU" sz="1200" b="1" dirty="0"/>
              <a:t>egyedi kockázatértékelések </a:t>
            </a:r>
            <a:r>
              <a:rPr lang="hu-HU" sz="1200" dirty="0"/>
              <a:t>elvégzésére használnak annak értékelése céljából, hogy egy természetes személy milyen kockázatot jelenthet a bűncselekmény elkövetése vagy újbóli elkövetése, illetve a bűncselekmények esetleges áldozatává válás szempontjából;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/>
              <a:t>b)a bűnüldöző hatóságok által </a:t>
            </a:r>
            <a:r>
              <a:rPr lang="hu-HU" sz="1200" b="1" dirty="0"/>
              <a:t>poligráfként</a:t>
            </a:r>
            <a:r>
              <a:rPr lang="hu-HU" sz="1200" dirty="0"/>
              <a:t> és hasonló eszközként való használatra vagy természetes személyek érzelmi állapotának észlelésére szolgáló MI-rendszerek;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/>
              <a:t>c)a bűnüldöző hatóságok által az 52. cikk (3) bekezdése értelmében vett </a:t>
            </a:r>
            <a:r>
              <a:rPr lang="hu-HU" sz="1200" b="1" dirty="0" err="1"/>
              <a:t>deepfake</a:t>
            </a:r>
            <a:r>
              <a:rPr lang="hu-HU" sz="1200" b="1" dirty="0"/>
              <a:t>-ek</a:t>
            </a:r>
            <a:r>
              <a:rPr lang="hu-HU" sz="1200" dirty="0"/>
              <a:t> felderítésére szolgáló MI-rendszerek;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/>
              <a:t>d)a bűnüldöző hatóságok által a bűncselekményekkel kapcsolatos nyomozás vagy büntetőeljárás során </a:t>
            </a:r>
            <a:r>
              <a:rPr lang="hu-HU" sz="1200" b="1" dirty="0"/>
              <a:t>a bizonyítékok megbízhatóságának</a:t>
            </a:r>
            <a:r>
              <a:rPr lang="hu-HU" sz="1200" dirty="0"/>
              <a:t> értékelésére használt MI-rendszerek;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/>
              <a:t>e)olyan MI-rendszerek, amelyeket a bűnüldöző hatóságok a természetes személyekre vonatkozó, az (EU) 2016/680 irányelv 3. cikkének (4) bekezdése szerinti </a:t>
            </a:r>
            <a:r>
              <a:rPr lang="hu-HU" sz="1200" b="1" dirty="0"/>
              <a:t>profilalkotás</a:t>
            </a:r>
            <a:r>
              <a:rPr lang="hu-HU" sz="1200" dirty="0"/>
              <a:t> alapján vagy természetes személyek vagy csoportok </a:t>
            </a:r>
            <a:r>
              <a:rPr lang="hu-HU" sz="1200" dirty="0" err="1"/>
              <a:t>személyiségbeli</a:t>
            </a:r>
            <a:r>
              <a:rPr lang="hu-HU" sz="1200" dirty="0"/>
              <a:t> jellemzőinek és tulajdonságainak vagy múltbeli bűnöző magatartásának értékelése alapján tényleges vagy potenciális bűncselekmények előfordulásának vagy megismétlődésének előrejelzésére használnak;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/>
              <a:t>f)olyan MI-rendszerek, amelyeket a bűnüldöző hatóságok a természetes személyekre vonatkozó, az (EU) 2016/680 irányelv 3. cikkének (4) bekezdése szerinti profilalkotás céljára használnak a bűncselekmények felderítése, a nyomozás vagy a vádeljárás lefolytatása során;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/>
              <a:t>g)a természetes személyek vonatkozásában a bűncselekmények elemzésére szolgáló olyan MI-rendszerek, amelyek lehetővé teszik a bűnüldöző hatóságok számára a </a:t>
            </a:r>
            <a:r>
              <a:rPr lang="hu-HU" sz="1200" b="1" dirty="0"/>
              <a:t>különböző adatforrásokban vagy különböző adatformátumokban rendelkezésre álló, összetett és egymással nem összefüggő nagy adathalmazokban </a:t>
            </a:r>
            <a:r>
              <a:rPr lang="hu-HU" sz="1200" dirty="0"/>
              <a:t>való keresést az adatokban megfigyelhető ismeretlen minták azonosítása vagy rejtett összefüggések feltárása érdekében.</a:t>
            </a:r>
          </a:p>
        </p:txBody>
      </p:sp>
    </p:spTree>
    <p:extLst>
      <p:ext uri="{BB962C8B-B14F-4D97-AF65-F5344CB8AC3E}">
        <p14:creationId xmlns:p14="http://schemas.microsoft.com/office/powerpoint/2010/main" val="333248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A82C7D-3364-403C-8B41-D3C212F7D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MI-k típusai 2. – nagy kockázatú rendszerek 2. Egyéb nagy kockázatú rendszerek 3.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E489CCD-2B17-4B47-B374-6183CF061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800" b="1" dirty="0"/>
              <a:t>7.Migráció, menekültügy és határellenőrzés: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800" dirty="0"/>
              <a:t>a)olyan MI-rendszerek, amelyeket az illetékes hatóságok </a:t>
            </a:r>
            <a:r>
              <a:rPr lang="hu-HU" sz="2800" b="1" dirty="0"/>
              <a:t>poligráfként</a:t>
            </a:r>
            <a:r>
              <a:rPr lang="hu-HU" sz="2800" dirty="0"/>
              <a:t> és hasonló eszközként vagy a természetes személyek érzelmi állapotának észlelésére használnak;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800" dirty="0"/>
              <a:t>b)olyan MI-rendszerek, amelyeket az illetékes hatóságok a valamely tagállam területére belépett vagy oda belépni szándékozó természetes személy </a:t>
            </a:r>
            <a:r>
              <a:rPr lang="hu-HU" sz="2800" b="1" dirty="0"/>
              <a:t>által jelentett kockázat </a:t>
            </a:r>
            <a:r>
              <a:rPr lang="hu-HU" sz="2800" dirty="0"/>
              <a:t>– beleértve a biztonsági kockázatot, az irreguláris bevándorlás kockázatát vagy az egészségügyi kockázatot – értékelésére használnak;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800" dirty="0"/>
              <a:t>c)az illetékes hatóságok által a természetes személyek </a:t>
            </a:r>
            <a:r>
              <a:rPr lang="hu-HU" sz="2800" b="1" dirty="0"/>
              <a:t>úti okmányai és támogató dokumentumai </a:t>
            </a:r>
            <a:r>
              <a:rPr lang="hu-HU" sz="2800" dirty="0"/>
              <a:t>hitelességének ellenőrzésére, valamint a biztonsági jellemzőik ellenőrzése révén a nem eredeti okmányok felismerésére szolgáló MI-rendszerek;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800" dirty="0"/>
              <a:t>d)olyan MI-rendszerek, amelyek célja, hogy segítséget nyújtsanak az illetékes hatóságoknak a menedékjog iránti kérelmek, a vízumkérelmek és a tartózkodási engedélyek iránti kérelmek, valamint a jogállást kérelmező természetes </a:t>
            </a:r>
            <a:r>
              <a:rPr lang="hu-HU" sz="2800" b="1" dirty="0"/>
              <a:t>személyek jogosultságával kapcsolatos panaszok </a:t>
            </a:r>
            <a:r>
              <a:rPr lang="hu-HU" sz="2800" dirty="0"/>
              <a:t>kivizsgálásához.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800" b="1" dirty="0"/>
              <a:t>8.Igazságszolgáltatás és demokratikus folyamatok: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800" dirty="0"/>
              <a:t>a)olyan MI-rendszerek, amelyek célja, hogy segítsék az igazságügyi hatóságokat a </a:t>
            </a:r>
            <a:r>
              <a:rPr lang="hu-HU" sz="2800" b="1" dirty="0"/>
              <a:t>tények és a jog kutatásában és értelmezésében</a:t>
            </a:r>
            <a:r>
              <a:rPr lang="hu-HU" sz="2800" dirty="0"/>
              <a:t>, valamint a jog konkrét tényállásra történő alkalmazásában.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07316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08AD61-A25F-410E-B90B-3E1B737C4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magas kockázatú rendszerekre vonatkozó követelmények (7 követelmény)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3DAF08-20BD-4D01-9B35-8095F0345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Kockázatkezelési rendszer</a:t>
            </a:r>
          </a:p>
          <a:p>
            <a:r>
              <a:rPr lang="hu-HU" dirty="0"/>
              <a:t>Adatok és adatkormányzás (jó minőségű, és folyamatosan ellenőrzött adatok) </a:t>
            </a:r>
          </a:p>
          <a:p>
            <a:r>
              <a:rPr lang="hu-HU" dirty="0"/>
              <a:t>Műszaki dokumentáció</a:t>
            </a:r>
          </a:p>
          <a:p>
            <a:r>
              <a:rPr lang="hu-HU" dirty="0"/>
              <a:t>Nyilvántartás (</a:t>
            </a:r>
            <a:r>
              <a:rPr lang="hu-HU" dirty="0" err="1"/>
              <a:t>logok</a:t>
            </a:r>
            <a:r>
              <a:rPr lang="hu-HU" dirty="0"/>
              <a:t> generálása és megőrzése) </a:t>
            </a:r>
          </a:p>
          <a:p>
            <a:r>
              <a:rPr lang="hu-HU" dirty="0"/>
              <a:t>Átláthatóság és a felhasználók tájékoztatása</a:t>
            </a:r>
          </a:p>
          <a:p>
            <a:r>
              <a:rPr lang="hu-HU" dirty="0"/>
              <a:t>Emberi felügyelet („nagy piros leállító gomb”) </a:t>
            </a:r>
          </a:p>
          <a:p>
            <a:r>
              <a:rPr lang="hu-HU" dirty="0"/>
              <a:t>Pontosság, stabilitás és </a:t>
            </a:r>
            <a:r>
              <a:rPr lang="hu-HU" dirty="0" err="1"/>
              <a:t>kiberbiztonság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017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6D53A8-228E-43B2-B3DC-2CD42FF1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Kockázatkezelési rendszer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A125732-EA5F-4C4D-AE03-F2FCEE996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A nagy kockázatú MI-rendszerek tekintetében kockázatkezelési rendszert kell létrehozni, bevezetni, dokumentálni és fenntartani.</a:t>
            </a:r>
          </a:p>
          <a:p>
            <a:r>
              <a:rPr lang="hu-HU" dirty="0"/>
              <a:t>A kockázatkezelési rendszer olyan megszakítás nélkül végzett iteratív folyamat, amely a nagy kockázatú MI-rendszer egész életciklusát </a:t>
            </a:r>
            <a:r>
              <a:rPr lang="hu-HU" dirty="0" err="1"/>
              <a:t>végigkíséri</a:t>
            </a:r>
            <a:r>
              <a:rPr lang="hu-HU" dirty="0"/>
              <a:t>, és amelyhez az adatok rendszeres és szisztematikus aktualizálására van szükség. A folyamatnak a következő lépéseket kell tartalmaznia:</a:t>
            </a:r>
          </a:p>
          <a:p>
            <a:pPr lvl="1"/>
            <a:r>
              <a:rPr lang="hu-HU" dirty="0"/>
              <a:t>az egyes nagy kockázatú MI-rendszerekhez kapcsolódó ismert és előre látható kockázatok azonosítása és elemzése;</a:t>
            </a:r>
          </a:p>
          <a:p>
            <a:pPr lvl="1"/>
            <a:r>
              <a:rPr lang="hu-HU" dirty="0"/>
              <a:t>a nagy kockázatú MI-rendszer rendeltetésszerű használata, valamint észszerűen előre látható rendellenes használata esetén felmerülő kockázatok becslése és értékelése;</a:t>
            </a:r>
          </a:p>
          <a:p>
            <a:pPr lvl="1"/>
            <a:r>
              <a:rPr lang="hu-HU" dirty="0"/>
              <a:t>egyéb esetlegesen felmerülő kockázatok értékelése a 61. cikkben említett forgalomba hozatal utáni </a:t>
            </a:r>
            <a:r>
              <a:rPr lang="hu-HU" dirty="0" err="1"/>
              <a:t>nyomonkövetési</a:t>
            </a:r>
            <a:r>
              <a:rPr lang="hu-HU" dirty="0"/>
              <a:t> rendszerből gyűjtött adatok elemzése alapján;</a:t>
            </a:r>
          </a:p>
          <a:p>
            <a:pPr lvl="1"/>
            <a:r>
              <a:rPr lang="hu-HU" dirty="0"/>
              <a:t>megfelelő kockázatkezelési intézkedések elfogadása</a:t>
            </a:r>
          </a:p>
        </p:txBody>
      </p:sp>
    </p:spTree>
    <p:extLst>
      <p:ext uri="{BB962C8B-B14F-4D97-AF65-F5344CB8AC3E}">
        <p14:creationId xmlns:p14="http://schemas.microsoft.com/office/powerpoint/2010/main" val="425998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AC7A8C-77F7-4B1E-85DB-C7DBE768A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Adatok és adatkormányzás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7B8B0F-2E7B-461B-AFB6-9CBC4569F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modellek adatokkal való tanítását magukban foglaló technikákat használó nagy kockázatú MI-rendszereket a Kódexben rögzített minőségi kritériumoknak megfelelő tanulóadat-, érvényesítésiadat- és tesztadatkészletek alapján kell fejleszteni.</a:t>
            </a:r>
          </a:p>
          <a:p>
            <a:pPr lvl="1"/>
            <a:r>
              <a:rPr lang="hu-HU" dirty="0"/>
              <a:t>A tanulóadat-, érvényesítésiadat- és tesztadatkészleteket megfelelő adatkormányzási és adatgazdálkodási gyakorlatoknak kell alávetni. (pl. torzítások vizsgálata) </a:t>
            </a:r>
          </a:p>
          <a:p>
            <a:pPr lvl="1"/>
            <a:r>
              <a:rPr lang="hu-HU" dirty="0"/>
              <a:t>A tanulóadat-, érvényesítésiadat- és tesztadatkészleteknek relevánsnak, reprezentatívnak, hibáktól mentesnek és teljesnek kell lenniük. Rendelkezniük kell a megfelelő statisztikai tulajdonságokkal is, többek között adott esetben azon személyek vagy személyek csoportjai tekintetében, akikre vagy amelyekre a nagy kockázatú MI-rendszert használni kívánják.</a:t>
            </a:r>
          </a:p>
        </p:txBody>
      </p:sp>
    </p:spTree>
    <p:extLst>
      <p:ext uri="{BB962C8B-B14F-4D97-AF65-F5344CB8AC3E}">
        <p14:creationId xmlns:p14="http://schemas.microsoft.com/office/powerpoint/2010/main" val="100829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E153CD-3C0B-4FB7-B1F2-03576502A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Műszaki dokumentáció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9006004-976C-479E-AADA-CCF1FC59A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nagy kockázatú MI-rendszerek műszaki dokumentációját a rendszer forgalomba hozatala vagy üzembe helyezése előtt kell elkészíteni, és naprakészen kell tartani.</a:t>
            </a:r>
          </a:p>
          <a:p>
            <a:r>
              <a:rPr lang="hu-HU" dirty="0"/>
              <a:t>A műszaki dokumentációt úgy kell összeállítani, hogy bizonyítsa, a nagy kockázatú MI-rendszer megfelel az e fejezetben meghatározott követelményeknek, és hogy a nemzeti illetékes hatóságok és a bejelentett szervezetek minden szükséges információhoz hozzájussanak belőle annak értékeléséhez, hogy az MI-rendszer megfelel-e az említett követelményeknek. A műszaki dokumentációnak legalább a IV. mellékletben meghatározott elemeket tartalmaznia kell.</a:t>
            </a:r>
          </a:p>
        </p:txBody>
      </p:sp>
    </p:spTree>
    <p:extLst>
      <p:ext uri="{BB962C8B-B14F-4D97-AF65-F5344CB8AC3E}">
        <p14:creationId xmlns:p14="http://schemas.microsoft.com/office/powerpoint/2010/main" val="212166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11CA3B-2CE9-4083-8CDD-21B2159C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Nyilvántartás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574C43-5806-49BA-85E4-D9E54ACA5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nagy kockázatú MI-rendszereket olyan képességekkel kell megtervezni és fejleszteni, amelyek lehetővé teszik az események automatikus rögzítését („naplózás”) a nagy kockázatú MI-rendszerek működése közben. Ezeknek a naplózási képességeknek meg kell felelniük az elismert szabványoknak vagy az egységes előírásoknak.</a:t>
            </a:r>
          </a:p>
          <a:p>
            <a:r>
              <a:rPr lang="hu-HU" dirty="0"/>
              <a:t>A naplózási képességeknek az MI-rendszer teljes életciklusa során biztosítaniuk kell az MI-rendszer működésének a rendszer rendeltetésének megfelelő szintű </a:t>
            </a:r>
            <a:r>
              <a:rPr lang="hu-HU" dirty="0" err="1"/>
              <a:t>nyomonkövethetőségét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6946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964517-0590-4A7B-8DE6-3048C8646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Miért akarja mindenki szabályozni az MI-t?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68381B-3CF2-4B48-BE62-F30108CF9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Alapvetően azért, mert mindenki fél a „nem-determinisztikus” „viselkedésétől” </a:t>
            </a:r>
          </a:p>
          <a:p>
            <a:r>
              <a:rPr lang="hu-HU" dirty="0"/>
              <a:t>... és mert, még ha jó is az output, valahogy ezt el kell magyarázni</a:t>
            </a:r>
          </a:p>
        </p:txBody>
      </p:sp>
    </p:spTree>
    <p:extLst>
      <p:ext uri="{BB962C8B-B14F-4D97-AF65-F5344CB8AC3E}">
        <p14:creationId xmlns:p14="http://schemas.microsoft.com/office/powerpoint/2010/main" val="999409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11229A-5568-4FFE-809C-8643DEFAE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Átláthatóság és a felhasználók tájékoztatása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684BE83-DA40-484A-A328-016616265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nagy kockázatú MI-rendszereket úgy kell megtervezni és fejleszteni, hogy működésük kellően átlátható legyen ahhoz, hogy a felhasználók értelmezhessék a rendszer kimenetét és megfelelően használhassák azt. A felhasználó és a szolgáltató e cím 3. fejezetében meghatározott vonatkozó kötelezettségeinek való megfelelés érdekében megfelelő típusú és mértékű átláthatóságot kell biztosítani.</a:t>
            </a:r>
          </a:p>
          <a:p>
            <a:r>
              <a:rPr lang="hu-HU" dirty="0"/>
              <a:t>A nagy kockázatú MI-rendszerekhez megfelelő digitális formátumú vagy egyéb használati utasítást kell mellékelni, amely tömör, teljes körű, pontos és egyértelmű, a felhasználók számára releváns, hozzáférhető és érthető információkat tartalmaz.</a:t>
            </a:r>
          </a:p>
        </p:txBody>
      </p:sp>
    </p:spTree>
    <p:extLst>
      <p:ext uri="{BB962C8B-B14F-4D97-AF65-F5344CB8AC3E}">
        <p14:creationId xmlns:p14="http://schemas.microsoft.com/office/powerpoint/2010/main" val="254855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EDDF3C-9E39-4CCA-94FB-BBD05A87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Emberi felügyelet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DCA936B-97F5-46F9-8CA0-811CC3622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/>
              <a:t>A nagy kockázatú MI-rendszereket úgy kell megtervezni és fejleszteni – többek között megfelelő ember–gép interfész eszközökkel –, hogy azokat az MI-rendszer használatának időtartama alatt természetes személyek hatékonyan felügyelhessék.</a:t>
            </a:r>
          </a:p>
          <a:p>
            <a:pPr marL="0" indent="0">
              <a:buNone/>
            </a:pPr>
            <a:r>
              <a:rPr lang="hu-HU" dirty="0"/>
              <a:t>a) teljes mértékben megértsék a nagy kockázatú MI-rendszer kapacitásait és korlátait, és képesek legyenek megfelelően nyomon követni annak működését annak érdekében, hogy a rendellenességek, zavarok és váratlan teljesítmény jeleit a lehető leghamarabb fel lehessen tárni és kezelni lehessen;</a:t>
            </a:r>
          </a:p>
          <a:p>
            <a:pPr marL="0" indent="0">
              <a:buNone/>
            </a:pPr>
            <a:r>
              <a:rPr lang="hu-HU" dirty="0"/>
              <a:t>b) tudatában legyenek annak, hogy előfordulhat, hogy automatikusan vagy túlzott mértékben támaszkodnak egy nagy kockázatú MI-rendszer által előállított kimenetre („automatizálási torzítás”), különösen azon nagy kockázatú MI-rendszerek esetében, amelyek információval vagy ajánlásokkal szolgálnak a természetes személyek által meghozandó döntésekhez;</a:t>
            </a:r>
          </a:p>
          <a:p>
            <a:pPr marL="0" indent="0">
              <a:buNone/>
            </a:pPr>
            <a:r>
              <a:rPr lang="hu-HU" dirty="0"/>
              <a:t>c) képesek legyenek a nagy kockázatú MI-rendszer kimenetének helyes értelmezésére, figyelembe véve különösen a rendszer jellemzőit, valamint a rendelkezésre álló értelmezési eszközöket és módszereket;</a:t>
            </a:r>
          </a:p>
          <a:p>
            <a:pPr marL="0" indent="0">
              <a:buNone/>
            </a:pPr>
            <a:r>
              <a:rPr lang="hu-HU" dirty="0"/>
              <a:t>d) képesek legyenek arra, hogy bármely konkrét helyzetben úgy döntsenek, hogy nem használják a nagy kockázatú MI-rendszert vagy más módon figyelmen kívül hagyják, felülírják vagy visszafordítják a nagy kockázatú MI-rendszer kimenetét;</a:t>
            </a:r>
          </a:p>
          <a:p>
            <a:pPr marL="0" indent="0">
              <a:buNone/>
            </a:pPr>
            <a:r>
              <a:rPr lang="hu-HU" dirty="0"/>
              <a:t>e) képesek legyenek beavatkozni a nagy kockázatú MI-rendszer működésébe, vagy megszakítani a rendszert egy „stop” gomb vagy hasonló eljárás segítségével.</a:t>
            </a:r>
          </a:p>
        </p:txBody>
      </p:sp>
    </p:spTree>
    <p:extLst>
      <p:ext uri="{BB962C8B-B14F-4D97-AF65-F5344CB8AC3E}">
        <p14:creationId xmlns:p14="http://schemas.microsoft.com/office/powerpoint/2010/main" val="2250996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EF234D-66F0-470C-A316-122EABCC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Pontosság, stabilitás és </a:t>
            </a:r>
            <a:r>
              <a:rPr lang="hu-HU" dirty="0" err="1"/>
              <a:t>kiberbiztonság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655F15-6FBB-45AC-9929-955B02D11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 nagy kockázatú MI-rendszereket úgy kell megtervezni és fejleszteni, hogy rendeltetésük fényében megfelelő szintű pontosságot, stabilitást és </a:t>
            </a:r>
            <a:r>
              <a:rPr lang="hu-HU" dirty="0" err="1"/>
              <a:t>kiberbiztonságot</a:t>
            </a:r>
            <a:r>
              <a:rPr lang="hu-HU" dirty="0"/>
              <a:t> érjenek el, és teljes életciklusuk során ezek tekintetében következetesen teljesítsenek.</a:t>
            </a:r>
          </a:p>
          <a:p>
            <a:r>
              <a:rPr lang="hu-HU" dirty="0"/>
              <a:t>A nagy kockázatú MI-rendszereknek </a:t>
            </a:r>
            <a:r>
              <a:rPr lang="hu-HU" dirty="0" err="1"/>
              <a:t>reziliensnek</a:t>
            </a:r>
            <a:r>
              <a:rPr lang="hu-HU" dirty="0"/>
              <a:t> kell lenniük azon hibák, meghibásodások vagy következetlenségek tekintetében, amelyek a rendszeren vagy a rendszer működési környezetén belül előfordulhatnak, különösen a természetes személyekkel vagy más rendszerekkel való kölcsönhatásuk miatt.</a:t>
            </a:r>
          </a:p>
          <a:p>
            <a:r>
              <a:rPr lang="hu-HU" dirty="0"/>
              <a:t>A nagy kockázatú MI-rendszerek stabilitása elérhető műszaki redundanciamegoldásokkal, amelyek magukban foglalhatnak biztonsági vagy vészüzemi terveket is.</a:t>
            </a:r>
          </a:p>
        </p:txBody>
      </p:sp>
    </p:spTree>
    <p:extLst>
      <p:ext uri="{BB962C8B-B14F-4D97-AF65-F5344CB8AC3E}">
        <p14:creationId xmlns:p14="http://schemas.microsoft.com/office/powerpoint/2010/main" val="261838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F45106-6FA3-4D11-AAE0-B1AA4B6A9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75731"/>
            <a:ext cx="10515600" cy="1325563"/>
          </a:xfrm>
        </p:spPr>
        <p:txBody>
          <a:bodyPr/>
          <a:lstStyle/>
          <a:p>
            <a:r>
              <a:rPr lang="hu-HU" dirty="0"/>
              <a:t>MI-k a jogban</a:t>
            </a:r>
          </a:p>
        </p:txBody>
      </p:sp>
    </p:spTree>
    <p:extLst>
      <p:ext uri="{BB962C8B-B14F-4D97-AF65-F5344CB8AC3E}">
        <p14:creationId xmlns:p14="http://schemas.microsoft.com/office/powerpoint/2010/main" val="134088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080B48-DB7C-4128-9113-2A4F54F2D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elektronizáció fokozatai</a:t>
            </a: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62B955-C36B-4B78-BAB9-FA8D95B43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7"/>
          </a:xfrm>
        </p:spPr>
        <p:txBody>
          <a:bodyPr>
            <a:normAutofit/>
          </a:bodyPr>
          <a:lstStyle/>
          <a:p>
            <a:r>
              <a:rPr lang="hu-HU" dirty="0"/>
              <a:t>Meg kell különböztetnünk három fokozatot: </a:t>
            </a:r>
          </a:p>
          <a:p>
            <a:pPr lvl="1"/>
            <a:r>
              <a:rPr lang="hu-HU" dirty="0" err="1"/>
              <a:t>Digitalizácó</a:t>
            </a:r>
            <a:r>
              <a:rPr lang="hu-HU" dirty="0"/>
              <a:t> („papírmentes iroda”)</a:t>
            </a:r>
          </a:p>
          <a:p>
            <a:pPr lvl="1"/>
            <a:r>
              <a:rPr lang="hu-HU" dirty="0" err="1"/>
              <a:t>Automatizáció</a:t>
            </a:r>
            <a:r>
              <a:rPr lang="hu-HU" dirty="0"/>
              <a:t> („automatikus eljárások”)</a:t>
            </a:r>
          </a:p>
          <a:p>
            <a:pPr lvl="1"/>
            <a:r>
              <a:rPr lang="hu-HU" dirty="0"/>
              <a:t>Mesterséges intelligencia használata </a:t>
            </a:r>
          </a:p>
          <a:p>
            <a:r>
              <a:rPr lang="hu-HU" dirty="0"/>
              <a:t>Elmosódó határ van az </a:t>
            </a:r>
            <a:r>
              <a:rPr lang="hu-HU" dirty="0" err="1"/>
              <a:t>automatizáció</a:t>
            </a:r>
            <a:r>
              <a:rPr lang="hu-HU" dirty="0"/>
              <a:t> és az MI között. </a:t>
            </a:r>
          </a:p>
          <a:p>
            <a:r>
              <a:rPr lang="hu-HU" dirty="0"/>
              <a:t>Csak az utóbbi kettőről beszélek</a:t>
            </a:r>
            <a:endParaRPr lang="en-GB" dirty="0"/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C6D2E26F-2E09-416E-8EA8-8DB0E0B2CCB6}"/>
              </a:ext>
            </a:extLst>
          </p:cNvPr>
          <p:cNvGrpSpPr/>
          <p:nvPr/>
        </p:nvGrpSpPr>
        <p:grpSpPr>
          <a:xfrm>
            <a:off x="6442363" y="1431697"/>
            <a:ext cx="5240977" cy="5139192"/>
            <a:chOff x="6428509" y="681038"/>
            <a:chExt cx="5240977" cy="5139192"/>
          </a:xfrm>
        </p:grpSpPr>
        <p:sp>
          <p:nvSpPr>
            <p:cNvPr id="4" name="Ellipszis 3">
              <a:extLst>
                <a:ext uri="{FF2B5EF4-FFF2-40B4-BE49-F238E27FC236}">
                  <a16:creationId xmlns:a16="http://schemas.microsoft.com/office/drawing/2014/main" id="{8F877FCD-79C5-4A19-9A7A-2FC5C73475A7}"/>
                </a:ext>
              </a:extLst>
            </p:cNvPr>
            <p:cNvSpPr/>
            <p:nvPr/>
          </p:nvSpPr>
          <p:spPr>
            <a:xfrm>
              <a:off x="6428509" y="681038"/>
              <a:ext cx="5240977" cy="5139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b="1" dirty="0"/>
                <a:t>Digitalizáció</a:t>
              </a:r>
            </a:p>
            <a:p>
              <a:pPr algn="ctr"/>
              <a:r>
                <a:rPr lang="hu-HU" sz="2400" dirty="0"/>
                <a:t>a munka hatékonyabbá tétele</a:t>
              </a:r>
              <a:r>
                <a:rPr lang="hu-HU" sz="3600" dirty="0"/>
                <a:t> </a:t>
              </a:r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en-GB" dirty="0"/>
            </a:p>
          </p:txBody>
        </p:sp>
        <p:sp>
          <p:nvSpPr>
            <p:cNvPr id="5" name="Ellipszis 4">
              <a:extLst>
                <a:ext uri="{FF2B5EF4-FFF2-40B4-BE49-F238E27FC236}">
                  <a16:creationId xmlns:a16="http://schemas.microsoft.com/office/drawing/2014/main" id="{67885A44-B71B-459E-B847-416BE815C3DC}"/>
                </a:ext>
              </a:extLst>
            </p:cNvPr>
            <p:cNvSpPr/>
            <p:nvPr/>
          </p:nvSpPr>
          <p:spPr>
            <a:xfrm>
              <a:off x="7107382" y="2244436"/>
              <a:ext cx="3865418" cy="34636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b="1" dirty="0" err="1"/>
                <a:t>Automatizáció</a:t>
              </a:r>
              <a:r>
                <a:rPr lang="hu-HU" sz="2400" dirty="0"/>
                <a:t> </a:t>
              </a:r>
            </a:p>
            <a:p>
              <a:pPr algn="ctr"/>
              <a:r>
                <a:rPr lang="hu-HU" sz="2400" dirty="0"/>
                <a:t>az ember kiiktatása</a:t>
              </a:r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en-GB" dirty="0"/>
            </a:p>
          </p:txBody>
        </p:sp>
        <p:sp>
          <p:nvSpPr>
            <p:cNvPr id="6" name="Ellipszis 5">
              <a:extLst>
                <a:ext uri="{FF2B5EF4-FFF2-40B4-BE49-F238E27FC236}">
                  <a16:creationId xmlns:a16="http://schemas.microsoft.com/office/drawing/2014/main" id="{0F9D5AD2-6351-4DAC-B09E-339470233EEB}"/>
                </a:ext>
              </a:extLst>
            </p:cNvPr>
            <p:cNvSpPr/>
            <p:nvPr/>
          </p:nvSpPr>
          <p:spPr>
            <a:xfrm>
              <a:off x="7952510" y="3599668"/>
              <a:ext cx="2327563" cy="19698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b="1" dirty="0"/>
                <a:t>MI használata </a:t>
              </a:r>
              <a:r>
                <a:rPr lang="hu-HU" sz="2400" dirty="0"/>
                <a:t>az ember imitálása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463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687719-A022-4C14-AEC7-54A0A049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jogban az MI-k egyáltalán nem számítanak elterjedtnek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BF587D-2921-4E22-9210-2B636EF52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jog természete miatt? </a:t>
            </a:r>
          </a:p>
          <a:p>
            <a:r>
              <a:rPr lang="hu-HU" dirty="0"/>
              <a:t>A jogászok állásféltése miatt? </a:t>
            </a:r>
          </a:p>
          <a:p>
            <a:r>
              <a:rPr lang="hu-HU" dirty="0"/>
              <a:t>A jogi szolgáltatások piaca túl kicsi ahhoz, hogy a nagy </a:t>
            </a:r>
            <a:r>
              <a:rPr lang="hu-HU" dirty="0" err="1"/>
              <a:t>fejelsztőket</a:t>
            </a:r>
            <a:r>
              <a:rPr lang="hu-HU" dirty="0"/>
              <a:t> érdekelje. </a:t>
            </a:r>
          </a:p>
        </p:txBody>
      </p:sp>
    </p:spTree>
    <p:extLst>
      <p:ext uri="{BB962C8B-B14F-4D97-AF65-F5344CB8AC3E}">
        <p14:creationId xmlns:p14="http://schemas.microsoft.com/office/powerpoint/2010/main" val="281366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38ED4C-19C9-45F8-A3A7-53CCC48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0650" y="602673"/>
            <a:ext cx="6348222" cy="1961001"/>
          </a:xfrm>
        </p:spPr>
        <p:txBody>
          <a:bodyPr anchor="b">
            <a:normAutofit/>
          </a:bodyPr>
          <a:lstStyle/>
          <a:p>
            <a:r>
              <a:rPr lang="hu-HU"/>
              <a:t>Hogyan képzeljük el a jogban a mesterséges intelligenciát? </a:t>
            </a:r>
            <a:endParaRPr lang="en-GB"/>
          </a:p>
        </p:txBody>
      </p:sp>
      <p:pic>
        <p:nvPicPr>
          <p:cNvPr id="2050" name="Picture 2" descr="Robo-Lawyer' launched for property investing | Onestopbrokers – Forex, Law,  Accounting &amp; Market News">
            <a:extLst>
              <a:ext uri="{FF2B5EF4-FFF2-40B4-BE49-F238E27FC236}">
                <a16:creationId xmlns:a16="http://schemas.microsoft.com/office/drawing/2014/main" id="{9B9D13A0-2807-4168-BC15-28A048A5A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r="1544" b="-3"/>
          <a:stretch/>
        </p:blipFill>
        <p:spPr bwMode="auto">
          <a:xfrm>
            <a:off x="414486" y="10"/>
            <a:ext cx="4257155" cy="256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chard Susskind">
            <a:extLst>
              <a:ext uri="{FF2B5EF4-FFF2-40B4-BE49-F238E27FC236}">
                <a16:creationId xmlns:a16="http://schemas.microsoft.com/office/drawing/2014/main" id="{6499323D-DE7A-4B65-8AD2-AEC3C7A1B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1" r="3" b="13964"/>
          <a:stretch/>
        </p:blipFill>
        <p:spPr bwMode="auto">
          <a:xfrm>
            <a:off x="414486" y="2743061"/>
            <a:ext cx="4257155" cy="411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C410ED61-FC10-4B91-92DA-42529F487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650" y="2743061"/>
            <a:ext cx="6348222" cy="3433902"/>
          </a:xfrm>
        </p:spPr>
        <p:txBody>
          <a:bodyPr>
            <a:normAutofit/>
          </a:bodyPr>
          <a:lstStyle/>
          <a:p>
            <a:r>
              <a:rPr lang="hu-HU" sz="2000"/>
              <a:t>Az első ami eszünkbe jut a „robotbíró”, azaz, hogy felváltjuk az embert az eljárásban és rögtön a legbonyolultabb jogi munkában</a:t>
            </a:r>
          </a:p>
          <a:p>
            <a:r>
              <a:rPr lang="hu-HU" sz="2000"/>
              <a:t>Ez egyelőre természetesen nagyon távol van még: és nem is így fog történni – a technológiák nem így alakítanak át szakmákat</a:t>
            </a:r>
          </a:p>
          <a:p>
            <a:r>
              <a:rPr lang="hu-HU" sz="2000"/>
              <a:t>Susskind elmélete: a technológia két hullámban befolyásolja a szakmát </a:t>
            </a:r>
          </a:p>
          <a:p>
            <a:pPr lvl="1"/>
            <a:r>
              <a:rPr lang="hu-HU" sz="2000"/>
              <a:t>A régi folyamatokat csinálja jobban</a:t>
            </a:r>
          </a:p>
          <a:p>
            <a:pPr lvl="1"/>
            <a:r>
              <a:rPr lang="hu-HU" sz="2000"/>
              <a:t>Teljesen átalakítja magukat a folyamatokat is</a:t>
            </a:r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704631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A2653F-FDF1-4466-9627-3679897E5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467" y="484632"/>
            <a:ext cx="4960918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hu-HU" sz="3400"/>
              <a:t>Alkalmazások a jogban 1. – munkafolyamat-támogatás</a:t>
            </a:r>
            <a:endParaRPr lang="en-GB" sz="3400"/>
          </a:p>
        </p:txBody>
      </p:sp>
      <p:pic>
        <p:nvPicPr>
          <p:cNvPr id="5" name="Picture 6" descr="Heptagon.in auf Twitter: &quot;What is Robotic Process Automation or RPA? #RPA  is the technology that allows anyone today to configure computer software,  or a “robot” to emulate and integrate the actions of">
            <a:extLst>
              <a:ext uri="{FF2B5EF4-FFF2-40B4-BE49-F238E27FC236}">
                <a16:creationId xmlns:a16="http://schemas.microsoft.com/office/drawing/2014/main" id="{404F2762-5AD9-4934-8A1B-46EE73973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1" r="24202" b="3"/>
          <a:stretch/>
        </p:blipFill>
        <p:spPr bwMode="auto">
          <a:xfrm>
            <a:off x="-2" y="10"/>
            <a:ext cx="3036232" cy="335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artalom helye 4">
            <a:extLst>
              <a:ext uri="{FF2B5EF4-FFF2-40B4-BE49-F238E27FC236}">
                <a16:creationId xmlns:a16="http://schemas.microsoft.com/office/drawing/2014/main" id="{4858390B-758D-4113-BBDE-4FCFBD55A9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1" r="23479" b="-1"/>
          <a:stretch/>
        </p:blipFill>
        <p:spPr>
          <a:xfrm>
            <a:off x="3127672" y="-1"/>
            <a:ext cx="2971377" cy="5049079"/>
          </a:xfrm>
          <a:custGeom>
            <a:avLst/>
            <a:gdLst/>
            <a:ahLst/>
            <a:cxnLst/>
            <a:rect l="l" t="t" r="r" b="b"/>
            <a:pathLst>
              <a:path w="2971377" h="5049079">
                <a:moveTo>
                  <a:pt x="0" y="0"/>
                </a:moveTo>
                <a:lnTo>
                  <a:pt x="2971377" y="0"/>
                </a:lnTo>
                <a:lnTo>
                  <a:pt x="2971377" y="5049079"/>
                </a:lnTo>
                <a:lnTo>
                  <a:pt x="949962" y="5049079"/>
                </a:lnTo>
                <a:lnTo>
                  <a:pt x="949962" y="3352857"/>
                </a:lnTo>
                <a:lnTo>
                  <a:pt x="0" y="3352857"/>
                </a:lnTo>
                <a:close/>
              </a:path>
            </a:pathLst>
          </a:custGeom>
        </p:spPr>
      </p:pic>
      <p:pic>
        <p:nvPicPr>
          <p:cNvPr id="4098" name="Picture 2" descr="Document Assembly">
            <a:extLst>
              <a:ext uri="{FF2B5EF4-FFF2-40B4-BE49-F238E27FC236}">
                <a16:creationId xmlns:a16="http://schemas.microsoft.com/office/drawing/2014/main" id="{E4543937-D48D-45B1-B843-7AF40A414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58" b="-3"/>
          <a:stretch/>
        </p:blipFill>
        <p:spPr bwMode="auto">
          <a:xfrm>
            <a:off x="20" y="3429000"/>
            <a:ext cx="39988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gal Process Automation with No-Code | Quixy">
            <a:extLst>
              <a:ext uri="{FF2B5EF4-FFF2-40B4-BE49-F238E27FC236}">
                <a16:creationId xmlns:a16="http://schemas.microsoft.com/office/drawing/2014/main" id="{83314051-AD53-48BF-94B2-05658AAD8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6" r="25832" b="-2"/>
          <a:stretch/>
        </p:blipFill>
        <p:spPr bwMode="auto">
          <a:xfrm>
            <a:off x="4076621" y="5140518"/>
            <a:ext cx="2027001" cy="17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79A001-958B-458A-A5AA-953DB79D1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466" y="2121408"/>
            <a:ext cx="4960918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900"/>
              <a:t>1. Szövegkinyerő, keresőrendszerek – a legrégebben használt technológia – a jogforrások kikeresését segítik</a:t>
            </a:r>
          </a:p>
          <a:p>
            <a:pPr marL="0" indent="0">
              <a:buNone/>
            </a:pPr>
            <a:r>
              <a:rPr lang="hu-HU" sz="1900"/>
              <a:t>2. Szövegösszeállító, document assembly rendszerek – jogi dokumentumok összeállítását automatizálják </a:t>
            </a:r>
          </a:p>
          <a:p>
            <a:pPr marL="0" indent="0">
              <a:buNone/>
            </a:pPr>
            <a:r>
              <a:rPr lang="hu-HU" sz="1900"/>
              <a:t>3. Folyamatautomatizálás (e-eljárási rendszerek a kapcsolattartástól a folyamatvezérlésen és a dokumentumkezelésen át az automatikus döntésig)</a:t>
            </a:r>
          </a:p>
          <a:p>
            <a:r>
              <a:rPr lang="hu-HU" sz="1900"/>
              <a:t>Szinte mindegyiknek van „szimpla” automata és MI technológián alapuló változata is. </a:t>
            </a:r>
          </a:p>
          <a:p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3669395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3B8434-F5ED-4B1D-9F52-4E691AA4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hu-HU" sz="3400" dirty="0"/>
              <a:t>Alkalmazások a jogban 2. – elemző-, tanácsadó-, és </a:t>
            </a:r>
            <a:r>
              <a:rPr lang="hu-HU" sz="3400" dirty="0" err="1"/>
              <a:t>predikciós</a:t>
            </a:r>
            <a:r>
              <a:rPr lang="hu-HU" sz="3400" dirty="0"/>
              <a:t> rendszerek</a:t>
            </a:r>
            <a:endParaRPr lang="en-GB" sz="3400" dirty="0"/>
          </a:p>
        </p:txBody>
      </p:sp>
      <p:pic>
        <p:nvPicPr>
          <p:cNvPr id="5124" name="Picture 4" descr="Fairness in Machine Learning The COMPAS system">
            <a:extLst>
              <a:ext uri="{FF2B5EF4-FFF2-40B4-BE49-F238E27FC236}">
                <a16:creationId xmlns:a16="http://schemas.microsoft.com/office/drawing/2014/main" id="{5481A53B-5C6D-4327-8354-0C53D02E9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3" r="1" b="14780"/>
          <a:stretch/>
        </p:blipFill>
        <p:spPr bwMode="auto">
          <a:xfrm>
            <a:off x="20" y="10"/>
            <a:ext cx="4475130" cy="223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n Litigation and Legal Research, Judge Analytics is the New Black |  LawSites">
            <a:extLst>
              <a:ext uri="{FF2B5EF4-FFF2-40B4-BE49-F238E27FC236}">
                <a16:creationId xmlns:a16="http://schemas.microsoft.com/office/drawing/2014/main" id="{F1EEF48F-38A8-44B8-B2FE-7F228F2FC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108"/>
          <a:stretch/>
        </p:blipFill>
        <p:spPr bwMode="auto">
          <a:xfrm>
            <a:off x="20" y="2325504"/>
            <a:ext cx="4475130" cy="221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ig Data and “PredPol”: STOP Crime before It Happens – Big Data, Big  Brother, Big Boon!!!">
            <a:extLst>
              <a:ext uri="{FF2B5EF4-FFF2-40B4-BE49-F238E27FC236}">
                <a16:creationId xmlns:a16="http://schemas.microsoft.com/office/drawing/2014/main" id="{F4567C94-1DE7-4185-A139-0E2B75896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7" b="3"/>
          <a:stretch/>
        </p:blipFill>
        <p:spPr bwMode="auto">
          <a:xfrm>
            <a:off x="20" y="4634159"/>
            <a:ext cx="4475130" cy="222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5203BACD-176D-4968-9536-D50974BB1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hu-HU" sz="1400" dirty="0"/>
              <a:t>Ezek már mind használnak MI (főként gépi tanulási) technológiákat</a:t>
            </a:r>
          </a:p>
          <a:p>
            <a:r>
              <a:rPr lang="hu-HU" sz="1400" dirty="0"/>
              <a:t>Javarészt az NLP területére esnek</a:t>
            </a:r>
          </a:p>
          <a:p>
            <a:r>
              <a:rPr lang="hu-HU" sz="1400" dirty="0"/>
              <a:t>Szakértői rendszerek – a </a:t>
            </a:r>
            <a:r>
              <a:rPr lang="hu-HU" sz="1400" dirty="0" err="1"/>
              <a:t>legrégebbi</a:t>
            </a:r>
            <a:r>
              <a:rPr lang="hu-HU" sz="1400" dirty="0"/>
              <a:t> technológia -  tudásreprezentáción alapulnak és „döntési fa” felépítésűek – szűkebb jogterületeken mondják meg a jogi megoldást </a:t>
            </a:r>
          </a:p>
          <a:p>
            <a:pPr lvl="1"/>
            <a:r>
              <a:rPr lang="hu-HU" sz="1400" dirty="0"/>
              <a:t>Beviteli felületeken megadjuk az adatokat, kitöltjük az űrlapokat – a gép kidobja a megoldást</a:t>
            </a:r>
          </a:p>
          <a:p>
            <a:r>
              <a:rPr lang="hu-HU" sz="1400" dirty="0"/>
              <a:t>Elemzőrendszerek – </a:t>
            </a:r>
            <a:r>
              <a:rPr lang="hu-HU" sz="1400" dirty="0" err="1"/>
              <a:t>big</a:t>
            </a:r>
            <a:r>
              <a:rPr lang="hu-HU" sz="1400" dirty="0"/>
              <a:t> </a:t>
            </a:r>
            <a:r>
              <a:rPr lang="hu-HU" sz="1400" dirty="0" err="1"/>
              <a:t>data</a:t>
            </a:r>
            <a:r>
              <a:rPr lang="hu-HU" sz="1400" dirty="0"/>
              <a:t> alapú és/vagy gépi tanuláson alapuló rendszerek</a:t>
            </a:r>
          </a:p>
          <a:p>
            <a:pPr lvl="1"/>
            <a:r>
              <a:rPr lang="hu-HU" sz="1400" dirty="0"/>
              <a:t>Valamilyen csoportosítás szerint készítenek elemzéseket. Pl. a bíró profilja, vagy egy jogterület jogeseteinek időbeli dinamikája </a:t>
            </a:r>
          </a:p>
          <a:p>
            <a:r>
              <a:rPr lang="hu-HU" sz="1400" dirty="0"/>
              <a:t>Automata klasszifikálók </a:t>
            </a:r>
          </a:p>
          <a:p>
            <a:pPr lvl="1"/>
            <a:r>
              <a:rPr lang="hu-HU" sz="1400" dirty="0"/>
              <a:t>pl. hasonló jogesetek keresése </a:t>
            </a:r>
          </a:p>
          <a:p>
            <a:r>
              <a:rPr lang="hu-HU" sz="1400" dirty="0" err="1"/>
              <a:t>Predikciós</a:t>
            </a:r>
            <a:r>
              <a:rPr lang="hu-HU" sz="1400" dirty="0"/>
              <a:t> (jósló) rendszerek </a:t>
            </a:r>
          </a:p>
          <a:p>
            <a:pPr lvl="1"/>
            <a:r>
              <a:rPr lang="hu-HU" sz="1400" dirty="0"/>
              <a:t>Visszaesés kockázata, egy per kimenetele, bűncselekmények bekövetkezésének valószínűsége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3614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EA9554-9FB8-4EC2-91BB-5863AF9F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hu-HU" sz="2800">
                <a:solidFill>
                  <a:schemeClr val="bg1"/>
                </a:solidFill>
              </a:rPr>
              <a:t>Az automatizáció és az MI alkalmazásának határai - megkülönböztetések</a:t>
            </a:r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C3BD47-70A0-4A61-8C3C-69FB4FD90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53" y="1535655"/>
            <a:ext cx="10764473" cy="5357307"/>
          </a:xfrm>
        </p:spPr>
        <p:txBody>
          <a:bodyPr anchor="ctr">
            <a:normAutofit/>
          </a:bodyPr>
          <a:lstStyle/>
          <a:p>
            <a:r>
              <a:rPr lang="hu-HU" sz="1700" dirty="0"/>
              <a:t>Meg kell különböztetni a két korábban jelzett fogalmat, az </a:t>
            </a:r>
            <a:r>
              <a:rPr lang="hu-HU" sz="1700" dirty="0" err="1"/>
              <a:t>automatizációt</a:t>
            </a:r>
            <a:r>
              <a:rPr lang="hu-HU" sz="1700" dirty="0"/>
              <a:t> és az MI használatát </a:t>
            </a:r>
          </a:p>
          <a:p>
            <a:r>
              <a:rPr lang="hu-HU" sz="1700" dirty="0"/>
              <a:t>A nem MI-n alapuló </a:t>
            </a:r>
            <a:r>
              <a:rPr lang="hu-HU" sz="1700" dirty="0" err="1"/>
              <a:t>automatizációnak</a:t>
            </a:r>
            <a:r>
              <a:rPr lang="hu-HU" sz="1700" dirty="0"/>
              <a:t> (az ember </a:t>
            </a:r>
            <a:r>
              <a:rPr lang="hu-HU" sz="1700" i="1" dirty="0"/>
              <a:t>kiiktatásának, és „önmagukat végrehajtó szabályokkal történő helyettesítésének” </a:t>
            </a:r>
            <a:r>
              <a:rPr lang="hu-HU" sz="1700" dirty="0"/>
              <a:t>) vannak jelenlegi határai, és ezek talán meg is maradnak.  </a:t>
            </a:r>
          </a:p>
          <a:p>
            <a:r>
              <a:rPr lang="hu-HU" sz="1700" dirty="0"/>
              <a:t>Az ember </a:t>
            </a:r>
            <a:r>
              <a:rPr lang="hu-HU" sz="1700" i="1" dirty="0"/>
              <a:t>helyettesíthetősége</a:t>
            </a:r>
            <a:r>
              <a:rPr lang="hu-HU" sz="1700" dirty="0"/>
              <a:t> azonban csak azon múlik, hogy mennyire fogadjuk el a gépi ágenseket „partnernek” – ez </a:t>
            </a:r>
            <a:r>
              <a:rPr lang="hu-HU" sz="1700" i="1" dirty="0"/>
              <a:t>egyelőre</a:t>
            </a:r>
            <a:r>
              <a:rPr lang="hu-HU" sz="1700" dirty="0"/>
              <a:t> problematikus. </a:t>
            </a:r>
          </a:p>
          <a:p>
            <a:r>
              <a:rPr lang="hu-HU" sz="1700" dirty="0"/>
              <a:t>Sokan azt mondják, hogy a határ a „tucatesetek” és a „nehéz esetek” közt húzódik. (A nehéz eseteket csak ember tudja megoldani). </a:t>
            </a:r>
          </a:p>
          <a:p>
            <a:r>
              <a:rPr lang="hu-HU" sz="1700" dirty="0"/>
              <a:t>De ez az érv csak az </a:t>
            </a:r>
            <a:r>
              <a:rPr lang="hu-HU" sz="1700" dirty="0" err="1"/>
              <a:t>automatizációra</a:t>
            </a:r>
            <a:r>
              <a:rPr lang="hu-HU" sz="1700" dirty="0"/>
              <a:t> igaz. A nehéz eseteket nem lehet automatizálni. De ugyanakkor az lehet, hogy egy szuperhumán ágens jobb döntést tud javasolni, mint egy ember. (Más kérdés, hogy hagyjuk-e dönteni.) </a:t>
            </a:r>
          </a:p>
          <a:p>
            <a:r>
              <a:rPr lang="hu-HU" sz="1700" dirty="0"/>
              <a:t>Inkább </a:t>
            </a:r>
            <a:r>
              <a:rPr lang="hu-HU" sz="1700" b="1" dirty="0"/>
              <a:t>két másik dimenzió </a:t>
            </a:r>
            <a:r>
              <a:rPr lang="hu-HU" sz="1700" dirty="0"/>
              <a:t>a fontos a határok meghúzásában</a:t>
            </a:r>
          </a:p>
          <a:p>
            <a:pPr lvl="1"/>
            <a:r>
              <a:rPr lang="hu-HU" sz="1700" dirty="0"/>
              <a:t>döntés vagy támogatás (tanácsadás) – a döntés problematikusabb</a:t>
            </a:r>
          </a:p>
          <a:p>
            <a:pPr lvl="1"/>
            <a:r>
              <a:rPr lang="hu-HU" sz="1700" dirty="0"/>
              <a:t>milyen munkafázisokban történik – tényállásmegállapítás, jogforrások kikeresése és értelmezése, döntés megindokolása, jogi innováció, okiratszerkesztés, reagálás a másik fél lépéseire egy </a:t>
            </a:r>
            <a:r>
              <a:rPr lang="hu-HU" sz="1700" dirty="0" err="1"/>
              <a:t>kontradiktórius</a:t>
            </a:r>
            <a:r>
              <a:rPr lang="hu-HU" sz="1700" dirty="0"/>
              <a:t> eljárásban – a pirossal jelöltek problematikusabbak, mint a többi. </a:t>
            </a:r>
          </a:p>
          <a:p>
            <a:endParaRPr lang="en-GB" sz="17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5BC3F80-71A1-4784-B13D-DA07166FE8C8}"/>
              </a:ext>
            </a:extLst>
          </p:cNvPr>
          <p:cNvSpPr txBox="1"/>
          <p:nvPr/>
        </p:nvSpPr>
        <p:spPr>
          <a:xfrm>
            <a:off x="443752" y="359955"/>
            <a:ext cx="10943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/>
              <a:t>Az </a:t>
            </a:r>
            <a:r>
              <a:rPr lang="hu-HU" sz="3600" dirty="0" err="1"/>
              <a:t>automatizáció</a:t>
            </a:r>
            <a:r>
              <a:rPr lang="hu-HU" sz="3600" dirty="0"/>
              <a:t> és az MI alkalmazásának határai - megkülönböztetések</a:t>
            </a:r>
          </a:p>
        </p:txBody>
      </p:sp>
    </p:spTree>
    <p:extLst>
      <p:ext uri="{BB962C8B-B14F-4D97-AF65-F5344CB8AC3E}">
        <p14:creationId xmlns:p14="http://schemas.microsoft.com/office/powerpoint/2010/main" val="86436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4BE8BD-8BE3-4914-BCD5-EC1DF5B9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Milyen módszerekkel szabályozzunk? Korai próbálkozások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602AFB-9A6C-4C03-BCCA-778D17524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Etikai kódexek</a:t>
            </a:r>
          </a:p>
          <a:p>
            <a:r>
              <a:rPr lang="hu-HU" dirty="0"/>
              <a:t>„Robotszemélyiség” – ha a programozó, és az üzembentartó „nem tehet” az MI outputjáról, akkor – legyen „ő maga a felelős” </a:t>
            </a:r>
          </a:p>
        </p:txBody>
      </p:sp>
    </p:spTree>
    <p:extLst>
      <p:ext uri="{BB962C8B-B14F-4D97-AF65-F5344CB8AC3E}">
        <p14:creationId xmlns:p14="http://schemas.microsoft.com/office/powerpoint/2010/main" val="328391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C603A0-46A0-42BD-8D7F-CBE56567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hu-HU" sz="4100">
                <a:solidFill>
                  <a:schemeClr val="bg1"/>
                </a:solidFill>
              </a:rPr>
              <a:t>A problematikus elemek</a:t>
            </a:r>
            <a:endParaRPr lang="en-GB" sz="410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9B765C-F4FF-45A4-81D1-DBC88B9F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828800"/>
            <a:ext cx="10578366" cy="4389119"/>
          </a:xfrm>
        </p:spPr>
        <p:txBody>
          <a:bodyPr anchor="ctr">
            <a:normAutofit/>
          </a:bodyPr>
          <a:lstStyle/>
          <a:p>
            <a:r>
              <a:rPr lang="hu-HU" sz="1700" b="1" dirty="0"/>
              <a:t>Tényállás-felállítása </a:t>
            </a:r>
            <a:r>
              <a:rPr lang="hu-HU" sz="1700" dirty="0"/>
              <a:t>– erről bebizonyosodott, hogy valójában „hihető emberi történetek mesélését” jelenti inkább, mint „száraz tények rögzítését” – ugyanakkor rengeteget változhat a jövőben, amikor mindennek digitális nyoma marad majd. </a:t>
            </a:r>
          </a:p>
          <a:p>
            <a:r>
              <a:rPr lang="hu-HU" sz="1700" b="1" dirty="0"/>
              <a:t>Jogszabályok értelmezése </a:t>
            </a:r>
            <a:r>
              <a:rPr lang="hu-HU" sz="1700" dirty="0"/>
              <a:t>– ez egyrészt a tényállásra tekintettel történik, másrészt benne van egy sor implicit, (</a:t>
            </a:r>
            <a:r>
              <a:rPr lang="hu-HU" sz="1700" dirty="0" err="1"/>
              <a:t>tacit</a:t>
            </a:r>
            <a:r>
              <a:rPr lang="hu-HU" sz="1700" dirty="0"/>
              <a:t>) mozzanat – de javaslatokat a „bevett </a:t>
            </a:r>
            <a:r>
              <a:rPr lang="hu-HU" sz="1700" dirty="0" err="1"/>
              <a:t>értemelmezésre</a:t>
            </a:r>
            <a:r>
              <a:rPr lang="hu-HU" sz="1700" dirty="0"/>
              <a:t>” adhat a gép. </a:t>
            </a:r>
          </a:p>
          <a:p>
            <a:r>
              <a:rPr lang="hu-HU" sz="1700" b="1" dirty="0"/>
              <a:t>Jogfejlesztés </a:t>
            </a:r>
            <a:r>
              <a:rPr lang="hu-HU" sz="1700" dirty="0"/>
              <a:t>– a bírói döntések gyakran jogfejlesztési céllal történnek – a „múltba néző” statisztikai módszerek lehetnek igen jók pl. egy röntgenképből felállított diagnózis esetén, de a jogban nem. Plusz itt is érvényesül a „keretezés”, a történetbe illesztés. </a:t>
            </a:r>
          </a:p>
          <a:p>
            <a:r>
              <a:rPr lang="hu-HU" sz="1700" b="1" dirty="0"/>
              <a:t>Döntések indokolása</a:t>
            </a:r>
            <a:r>
              <a:rPr lang="hu-HU" sz="1700" dirty="0"/>
              <a:t>: jelenleg az MI egyik legnagyobb kihívása az </a:t>
            </a:r>
            <a:r>
              <a:rPr lang="hu-HU" sz="1700" dirty="0" err="1"/>
              <a:t>Explainable</a:t>
            </a:r>
            <a:r>
              <a:rPr lang="hu-HU" sz="1700" dirty="0"/>
              <a:t> AI (vagy XAI) problémája. A gép más logika szerint dönt, javasol, ezt le kell fordítani emberi nyelvre. </a:t>
            </a:r>
          </a:p>
          <a:p>
            <a:r>
              <a:rPr lang="hu-HU" sz="1700" dirty="0"/>
              <a:t>Nem véletlen, hogy az EU új Mesterséges Intelligencia Kódex (</a:t>
            </a:r>
            <a:r>
              <a:rPr lang="hu-HU" sz="1700" dirty="0" err="1"/>
              <a:t>Act</a:t>
            </a:r>
            <a:r>
              <a:rPr lang="hu-HU" sz="1700" dirty="0"/>
              <a:t>) tervezete a jogi MI-ket a magas kockázatú kategóriába sorolta. </a:t>
            </a:r>
            <a:endParaRPr lang="en-GB" sz="1700" dirty="0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43338EB3-2CFB-4BBF-9FEB-231538A3ACA9}"/>
              </a:ext>
            </a:extLst>
          </p:cNvPr>
          <p:cNvSpPr txBox="1">
            <a:spLocks/>
          </p:cNvSpPr>
          <p:nvPr/>
        </p:nvSpPr>
        <p:spPr>
          <a:xfrm>
            <a:off x="957071" y="792480"/>
            <a:ext cx="10056069" cy="1036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100"/>
              <a:t>A problematikus elemek</a:t>
            </a:r>
            <a:endParaRPr lang="en-GB" sz="4100" dirty="0"/>
          </a:p>
        </p:txBody>
      </p:sp>
    </p:spTree>
    <p:extLst>
      <p:ext uri="{BB962C8B-B14F-4D97-AF65-F5344CB8AC3E}">
        <p14:creationId xmlns:p14="http://schemas.microsoft.com/office/powerpoint/2010/main" val="216807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498FD0-B6A3-4BAC-9D53-0C8E91FF0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Milyen módszerekkel szabályozzunk 2.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D3D2E7D-946B-4D65-B6A4-9D5370470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Reaktív szabályozás: (ex post facto)</a:t>
            </a:r>
          </a:p>
          <a:p>
            <a:r>
              <a:rPr lang="hu-HU" dirty="0"/>
              <a:t>Kockázatelkerülő szabályozás: (</a:t>
            </a:r>
            <a:r>
              <a:rPr lang="hu-HU" dirty="0" err="1"/>
              <a:t>compliance</a:t>
            </a:r>
            <a:r>
              <a:rPr lang="hu-HU" dirty="0"/>
              <a:t>) </a:t>
            </a:r>
          </a:p>
          <a:p>
            <a:r>
              <a:rPr lang="hu-HU" dirty="0" err="1"/>
              <a:t>Facilitáló</a:t>
            </a:r>
            <a:r>
              <a:rPr lang="hu-HU" dirty="0"/>
              <a:t> szabályozás</a:t>
            </a:r>
          </a:p>
        </p:txBody>
      </p:sp>
    </p:spTree>
    <p:extLst>
      <p:ext uri="{BB962C8B-B14F-4D97-AF65-F5344CB8AC3E}">
        <p14:creationId xmlns:p14="http://schemas.microsoft.com/office/powerpoint/2010/main" val="221335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E423B9-1EDE-4FD2-877B-6B04DFD7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Milyen módszerekkel szabályozzunk 3.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C26189-BFAD-43A7-902E-49A936816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b="1" dirty="0"/>
              <a:t>Közvetlen-közvetett (</a:t>
            </a:r>
            <a:r>
              <a:rPr lang="hu-HU" b="1" dirty="0" err="1"/>
              <a:t>primary-secondary</a:t>
            </a:r>
            <a:r>
              <a:rPr lang="hu-HU" b="1" dirty="0"/>
              <a:t>) </a:t>
            </a:r>
          </a:p>
          <a:p>
            <a:r>
              <a:rPr lang="hu-HU" dirty="0"/>
              <a:t>Közvetlen magatartás-szabályozás: tiltás, kötelezés, nem-tiltás (</a:t>
            </a:r>
            <a:r>
              <a:rPr lang="hu-HU" dirty="0" err="1"/>
              <a:t>weak</a:t>
            </a:r>
            <a:r>
              <a:rPr lang="hu-HU" dirty="0"/>
              <a:t> </a:t>
            </a:r>
            <a:r>
              <a:rPr lang="hu-HU" dirty="0" err="1"/>
              <a:t>permission</a:t>
            </a:r>
            <a:r>
              <a:rPr lang="hu-HU" dirty="0"/>
              <a:t> – hat.-</a:t>
            </a:r>
            <a:r>
              <a:rPr lang="hu-HU" dirty="0" err="1"/>
              <a:t>het</a:t>
            </a:r>
            <a:r>
              <a:rPr lang="hu-HU" dirty="0"/>
              <a:t>), megengedés, felhatalmazás</a:t>
            </a:r>
          </a:p>
          <a:p>
            <a:r>
              <a:rPr lang="hu-HU" dirty="0"/>
              <a:t>Közvetett szabályozás: </a:t>
            </a:r>
          </a:p>
          <a:p>
            <a:pPr lvl="1"/>
            <a:r>
              <a:rPr lang="hu-HU" dirty="0"/>
              <a:t>Jogi fogalomalkotás</a:t>
            </a:r>
          </a:p>
          <a:p>
            <a:pPr lvl="1"/>
            <a:r>
              <a:rPr lang="hu-HU" dirty="0"/>
              <a:t>Intézmény-statuálás</a:t>
            </a:r>
          </a:p>
          <a:p>
            <a:pPr lvl="1"/>
            <a:r>
              <a:rPr lang="hu-HU" dirty="0"/>
              <a:t>Eljárás-statuálás, beleértve a </a:t>
            </a:r>
            <a:r>
              <a:rPr lang="hu-HU" dirty="0" err="1"/>
              <a:t>compliance</a:t>
            </a:r>
            <a:r>
              <a:rPr lang="hu-HU" dirty="0"/>
              <a:t> eljárásokat is </a:t>
            </a:r>
          </a:p>
          <a:p>
            <a:pPr lvl="1"/>
            <a:r>
              <a:rPr lang="hu-HU" dirty="0"/>
              <a:t>Szankcionáló</a:t>
            </a:r>
          </a:p>
          <a:p>
            <a:r>
              <a:rPr lang="hu-HU" b="1" dirty="0"/>
              <a:t>Általánosítás foka szerint (</a:t>
            </a:r>
            <a:r>
              <a:rPr lang="hu-HU" b="1" dirty="0" err="1"/>
              <a:t>principles-rules-technical</a:t>
            </a:r>
            <a:r>
              <a:rPr lang="hu-HU" b="1" dirty="0"/>
              <a:t> </a:t>
            </a:r>
            <a:r>
              <a:rPr lang="hu-HU" b="1" dirty="0" err="1"/>
              <a:t>rules</a:t>
            </a:r>
            <a:r>
              <a:rPr lang="hu-HU" b="1" dirty="0"/>
              <a:t>) </a:t>
            </a:r>
          </a:p>
          <a:p>
            <a:pPr lvl="1"/>
            <a:r>
              <a:rPr lang="hu-HU" dirty="0"/>
              <a:t>Alapelvi</a:t>
            </a:r>
          </a:p>
          <a:p>
            <a:pPr lvl="1"/>
            <a:r>
              <a:rPr lang="hu-HU" dirty="0"/>
              <a:t>Általánosító</a:t>
            </a:r>
          </a:p>
          <a:p>
            <a:pPr lvl="1"/>
            <a:r>
              <a:rPr lang="hu-HU" dirty="0" err="1"/>
              <a:t>Kazuisztikus</a:t>
            </a:r>
            <a:endParaRPr lang="hu-HU" dirty="0"/>
          </a:p>
          <a:p>
            <a:pPr lvl="1"/>
            <a:r>
              <a:rPr lang="hu-HU" dirty="0"/>
              <a:t>Technikai</a:t>
            </a:r>
          </a:p>
          <a:p>
            <a:r>
              <a:rPr lang="hu-HU" b="1" dirty="0"/>
              <a:t>Címzettje</a:t>
            </a:r>
            <a:r>
              <a:rPr lang="hu-HU" dirty="0"/>
              <a:t> lehet: </a:t>
            </a:r>
          </a:p>
          <a:p>
            <a:pPr lvl="1"/>
            <a:r>
              <a:rPr lang="hu-HU" dirty="0"/>
              <a:t>mindenki, </a:t>
            </a:r>
          </a:p>
          <a:p>
            <a:pPr lvl="1"/>
            <a:r>
              <a:rPr lang="hu-HU" dirty="0"/>
              <a:t>állampolgárok vagy piaci szereplők egy csoportja, </a:t>
            </a:r>
          </a:p>
          <a:p>
            <a:pPr lvl="1"/>
            <a:r>
              <a:rPr lang="hu-HU" dirty="0"/>
              <a:t>állami szervezetek, vagy </a:t>
            </a:r>
            <a:r>
              <a:rPr lang="hu-HU" dirty="0" err="1"/>
              <a:t>aktorok</a:t>
            </a:r>
            <a:r>
              <a:rPr lang="hu-HU" dirty="0"/>
              <a:t> („a hatóság elnöke”) </a:t>
            </a:r>
          </a:p>
        </p:txBody>
      </p:sp>
    </p:spTree>
    <p:extLst>
      <p:ext uri="{BB962C8B-B14F-4D97-AF65-F5344CB8AC3E}">
        <p14:creationId xmlns:p14="http://schemas.microsoft.com/office/powerpoint/2010/main" val="51864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EF40EA-D8D6-4F95-89F1-A195A0B13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Valójában az MI most is szabályozva van...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BEB351-2549-4E50-936E-769EF4C68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139"/>
            <a:ext cx="10515600" cy="4351338"/>
          </a:xfrm>
        </p:spPr>
        <p:txBody>
          <a:bodyPr>
            <a:normAutofit/>
          </a:bodyPr>
          <a:lstStyle/>
          <a:p>
            <a:r>
              <a:rPr lang="hu-HU" dirty="0"/>
              <a:t>Automatizált döntéshozatal szabályai (GDPR, </a:t>
            </a:r>
            <a:r>
              <a:rPr lang="hu-HU" dirty="0" err="1"/>
              <a:t>Infotv</a:t>
            </a:r>
            <a:r>
              <a:rPr lang="hu-HU" dirty="0"/>
              <a:t>.) </a:t>
            </a:r>
          </a:p>
          <a:p>
            <a:r>
              <a:rPr lang="hu-HU" dirty="0"/>
              <a:t>Két lényeges elem: </a:t>
            </a:r>
          </a:p>
          <a:p>
            <a:r>
              <a:rPr lang="hu-HU" dirty="0"/>
              <a:t>Jog arra, hogy „kimaradjunk” belőle, vagy emberhez fellebbezzünk</a:t>
            </a:r>
          </a:p>
          <a:p>
            <a:r>
              <a:rPr lang="hu-HU" dirty="0"/>
              <a:t>Jog arra, hogy magyarázatot kapjunk </a:t>
            </a:r>
          </a:p>
        </p:txBody>
      </p:sp>
    </p:spTree>
    <p:extLst>
      <p:ext uri="{BB962C8B-B14F-4D97-AF65-F5344CB8AC3E}">
        <p14:creationId xmlns:p14="http://schemas.microsoft.com/office/powerpoint/2010/main" val="376963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22C7A6-CD7C-47E3-82FC-1800B2DD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Azért túl sem kellene szabályozni....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F4AFCC5-82D4-4117-80E0-C6C6A21C1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097" y="1825625"/>
            <a:ext cx="5025525" cy="36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6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F4D6EB-A378-475E-990B-4FCA5A6E2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Az EU-ban nem épp a „</a:t>
            </a:r>
            <a:r>
              <a:rPr lang="hu-HU" dirty="0" err="1"/>
              <a:t>light</a:t>
            </a:r>
            <a:r>
              <a:rPr lang="hu-HU" dirty="0"/>
              <a:t> </a:t>
            </a:r>
            <a:r>
              <a:rPr lang="hu-HU" dirty="0" err="1"/>
              <a:t>handed</a:t>
            </a:r>
            <a:r>
              <a:rPr lang="hu-HU" dirty="0"/>
              <a:t>” megközelítés a jellemző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E46866A3-89B6-4B84-B82E-18843FEC1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068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3839</Words>
  <Application>Microsoft Office PowerPoint</Application>
  <PresentationFormat>Szélesvásznú</PresentationFormat>
  <Paragraphs>297</Paragraphs>
  <Slides>40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Office-téma</vt:lpstr>
      <vt:lpstr>Az MI szabályozása –  Jogi MI-k</vt:lpstr>
      <vt:lpstr>Az MI szabályozása</vt:lpstr>
      <vt:lpstr>Miért akarja mindenki szabályozni az MI-t? </vt:lpstr>
      <vt:lpstr>Milyen módszerekkel szabályozzunk? Korai próbálkozások</vt:lpstr>
      <vt:lpstr>Milyen módszerekkel szabályozzunk 2. </vt:lpstr>
      <vt:lpstr>Milyen módszerekkel szabályozzunk 3. </vt:lpstr>
      <vt:lpstr>Valójában az MI most is szabályozva van...</vt:lpstr>
      <vt:lpstr>Azért túl sem kellene szabályozni....</vt:lpstr>
      <vt:lpstr>Az EU-ban nem épp a „light handed” megközelítés a jellemző</vt:lpstr>
      <vt:lpstr>A Bizottság dokumentumai</vt:lpstr>
      <vt:lpstr>A Parlament erőfeszítései</vt:lpstr>
      <vt:lpstr>Az AI HLEG dokumentumai</vt:lpstr>
      <vt:lpstr>PowerPoint-bemutató</vt:lpstr>
      <vt:lpstr>A Kódexről általában </vt:lpstr>
      <vt:lpstr>A Kódex céljai</vt:lpstr>
      <vt:lpstr>A jogalkotás formája és módszerei</vt:lpstr>
      <vt:lpstr>Kikre és mire terjed ki a kódex</vt:lpstr>
      <vt:lpstr>Táblázatos formában</vt:lpstr>
      <vt:lpstr>Az MI definíciója a kódex szerint</vt:lpstr>
      <vt:lpstr>Az MI típusai 1. Tiltott MI-k</vt:lpstr>
      <vt:lpstr>MI-k típusai 2. – nagy kockázatú rendszerek 1. Nagyon magas kockázatú termékek és közepes kockázatú termékek</vt:lpstr>
      <vt:lpstr>MI-k típusai 2. – nagy kockázatú rendszerek 2. Egyéb nagy kockázatú rendszerek 1. </vt:lpstr>
      <vt:lpstr>MI-k típusai 2. – nagy kockázatú rendszerek 2. Egyéb nagy kockázatú rendszerek 2. </vt:lpstr>
      <vt:lpstr>MI-k típusai 2. – nagy kockázatú rendszerek 2. Egyéb nagy kockázatú rendszerek 3. </vt:lpstr>
      <vt:lpstr>A magas kockázatú rendszerekre vonatkozó követelmények (7 követelmény) </vt:lpstr>
      <vt:lpstr>Kockázatkezelési rendszer</vt:lpstr>
      <vt:lpstr>Adatok és adatkormányzás</vt:lpstr>
      <vt:lpstr>Műszaki dokumentáció</vt:lpstr>
      <vt:lpstr>Nyilvántartás</vt:lpstr>
      <vt:lpstr>Átláthatóság és a felhasználók tájékoztatása</vt:lpstr>
      <vt:lpstr>Emberi felügyelet</vt:lpstr>
      <vt:lpstr>Pontosság, stabilitás és kiberbiztonság</vt:lpstr>
      <vt:lpstr>MI-k a jogban</vt:lpstr>
      <vt:lpstr>Az elektronizáció fokozatai</vt:lpstr>
      <vt:lpstr>A jogban az MI-k egyáltalán nem számítanak elterjedtnek</vt:lpstr>
      <vt:lpstr>Hogyan képzeljük el a jogban a mesterséges intelligenciát? </vt:lpstr>
      <vt:lpstr>Alkalmazások a jogban 1. – munkafolyamat-támogatás</vt:lpstr>
      <vt:lpstr>Alkalmazások a jogban 2. – elemző-, tanácsadó-, és predikciós rendszerek</vt:lpstr>
      <vt:lpstr>Az automatizáció és az MI alkalmazásának határai - megkülönböztetések</vt:lpstr>
      <vt:lpstr>A problematikus elemek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Zsolt</dc:creator>
  <cp:lastModifiedBy>Zsolt</cp:lastModifiedBy>
  <cp:revision>1</cp:revision>
  <dcterms:created xsi:type="dcterms:W3CDTF">2022-01-26T15:58:14Z</dcterms:created>
  <dcterms:modified xsi:type="dcterms:W3CDTF">2022-01-27T12:29:06Z</dcterms:modified>
</cp:coreProperties>
</file>